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74" r:id="rId3"/>
    <p:sldId id="259" r:id="rId4"/>
    <p:sldId id="261" r:id="rId5"/>
    <p:sldId id="262" r:id="rId6"/>
    <p:sldId id="263" r:id="rId7"/>
    <p:sldId id="272" r:id="rId8"/>
    <p:sldId id="258" r:id="rId9"/>
    <p:sldId id="264" r:id="rId10"/>
    <p:sldId id="260" r:id="rId11"/>
    <p:sldId id="278" r:id="rId12"/>
    <p:sldId id="279" r:id="rId13"/>
    <p:sldId id="301" r:id="rId14"/>
    <p:sldId id="302" r:id="rId15"/>
    <p:sldId id="303" r:id="rId16"/>
    <p:sldId id="304" r:id="rId17"/>
    <p:sldId id="305" r:id="rId18"/>
    <p:sldId id="307" r:id="rId19"/>
    <p:sldId id="313" r:id="rId20"/>
    <p:sldId id="314" r:id="rId21"/>
    <p:sldId id="315" r:id="rId22"/>
    <p:sldId id="265" r:id="rId23"/>
    <p:sldId id="271" r:id="rId24"/>
    <p:sldId id="273" r:id="rId25"/>
    <p:sldId id="269" r:id="rId26"/>
    <p:sldId id="276" r:id="rId27"/>
    <p:sldId id="266" r:id="rId28"/>
    <p:sldId id="270" r:id="rId29"/>
    <p:sldId id="267" r:id="rId30"/>
    <p:sldId id="277" r:id="rId31"/>
    <p:sldId id="268" r:id="rId32"/>
    <p:sldId id="308" r:id="rId33"/>
    <p:sldId id="309" r:id="rId34"/>
    <p:sldId id="310" r:id="rId35"/>
    <p:sldId id="311" r:id="rId36"/>
    <p:sldId id="312" r:id="rId37"/>
    <p:sldId id="281" r:id="rId38"/>
    <p:sldId id="257"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75" r:id="rId57"/>
    <p:sldId id="299" r:id="rId58"/>
    <p:sldId id="300"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638" autoAdjust="0"/>
  </p:normalViewPr>
  <p:slideViewPr>
    <p:cSldViewPr snapToGrid="0">
      <p:cViewPr varScale="1">
        <p:scale>
          <a:sx n="85" d="100"/>
          <a:sy n="85" d="100"/>
        </p:scale>
        <p:origin x="413"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4A713A-135B-4E63-B64D-48189EC0C5B3}" type="datetimeFigureOut">
              <a:rPr lang="zh-CN" altLang="en-US" smtClean="0"/>
              <a:t>2020/3/21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C07F69-A00B-411C-8926-313C58EDEA0F}" type="slidenum">
              <a:rPr lang="zh-CN" altLang="en-US" smtClean="0"/>
              <a:t>‹#›</a:t>
            </a:fld>
            <a:endParaRPr lang="zh-CN" altLang="en-US"/>
          </a:p>
        </p:txBody>
      </p:sp>
    </p:spTree>
    <p:extLst>
      <p:ext uri="{BB962C8B-B14F-4D97-AF65-F5344CB8AC3E}">
        <p14:creationId xmlns:p14="http://schemas.microsoft.com/office/powerpoint/2010/main" val="3331565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对于道路使用者，私立机构和政府部门准确实时的预测很重要。</a:t>
            </a:r>
            <a:endParaRPr lang="en-US" altLang="zh-CN" dirty="0"/>
          </a:p>
          <a:p>
            <a:r>
              <a:rPr lang="zh-CN" altLang="en-US" dirty="0"/>
              <a:t>广泛使用的交通服务，比如流量控制，路径规划和导航都很依赖高质量的交通状态评估。</a:t>
            </a:r>
            <a:endParaRPr lang="en-US" altLang="zh-CN" dirty="0"/>
          </a:p>
          <a:p>
            <a:r>
              <a:rPr lang="zh-CN" altLang="en-US" dirty="0">
                <a:solidFill>
                  <a:srgbClr val="FF0000"/>
                </a:solidFill>
              </a:rPr>
              <a:t>多尺度</a:t>
            </a:r>
            <a:r>
              <a:rPr lang="zh-CN" altLang="en-US" dirty="0"/>
              <a:t>的交通预测是城市交通控制和指导的保障和基础，也是智能交通系统的主要功能之一</a:t>
            </a:r>
          </a:p>
          <a:p>
            <a:endParaRPr lang="zh-CN" altLang="en-US" dirty="0"/>
          </a:p>
        </p:txBody>
      </p:sp>
      <p:sp>
        <p:nvSpPr>
          <p:cNvPr id="4" name="灯片编号占位符 3"/>
          <p:cNvSpPr>
            <a:spLocks noGrp="1"/>
          </p:cNvSpPr>
          <p:nvPr>
            <p:ph type="sldNum" sz="quarter" idx="5"/>
          </p:nvPr>
        </p:nvSpPr>
        <p:spPr/>
        <p:txBody>
          <a:bodyPr/>
          <a:lstStyle/>
          <a:p>
            <a:fld id="{CDC07F69-A00B-411C-8926-313C58EDEA0F}" type="slidenum">
              <a:rPr lang="zh-CN" altLang="en-US" smtClean="0"/>
              <a:t>2</a:t>
            </a:fld>
            <a:endParaRPr lang="zh-CN" altLang="en-US"/>
          </a:p>
        </p:txBody>
      </p:sp>
    </p:spTree>
    <p:extLst>
      <p:ext uri="{BB962C8B-B14F-4D97-AF65-F5344CB8AC3E}">
        <p14:creationId xmlns:p14="http://schemas.microsoft.com/office/powerpoint/2010/main" val="2691167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主要贡献点：传统的方法经常忽略时空的依赖关系。作者把交通问题放在图上解决。使用全卷积的结构替代规则的卷积和循环单元。使得参数更少，速度更快。</a:t>
            </a:r>
          </a:p>
        </p:txBody>
      </p:sp>
      <p:sp>
        <p:nvSpPr>
          <p:cNvPr id="4" name="灯片编号占位符 3"/>
          <p:cNvSpPr>
            <a:spLocks noGrp="1"/>
          </p:cNvSpPr>
          <p:nvPr>
            <p:ph type="sldNum" sz="quarter" idx="5"/>
          </p:nvPr>
        </p:nvSpPr>
        <p:spPr/>
        <p:txBody>
          <a:bodyPr/>
          <a:lstStyle/>
          <a:p>
            <a:fld id="{CDC07F69-A00B-411C-8926-313C58EDEA0F}" type="slidenum">
              <a:rPr lang="zh-CN" altLang="en-US" smtClean="0"/>
              <a:t>25</a:t>
            </a:fld>
            <a:endParaRPr lang="zh-CN" altLang="en-US"/>
          </a:p>
        </p:txBody>
      </p:sp>
    </p:spTree>
    <p:extLst>
      <p:ext uri="{BB962C8B-B14F-4D97-AF65-F5344CB8AC3E}">
        <p14:creationId xmlns:p14="http://schemas.microsoft.com/office/powerpoint/2010/main" val="694810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DC07F69-A00B-411C-8926-313C58EDEA0F}" type="slidenum">
              <a:rPr lang="zh-CN" altLang="en-US" smtClean="0"/>
              <a:t>27</a:t>
            </a:fld>
            <a:endParaRPr lang="zh-CN" altLang="en-US"/>
          </a:p>
        </p:txBody>
      </p:sp>
    </p:spTree>
    <p:extLst>
      <p:ext uri="{BB962C8B-B14F-4D97-AF65-F5344CB8AC3E}">
        <p14:creationId xmlns:p14="http://schemas.microsoft.com/office/powerpoint/2010/main" val="1957555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1).Historical Average (HA); 2). Linear Support Victor Regression (LSVR); 3). Auto-Regressive Integrated Moving Average (ARIMA); 4). Feed-Forward Neural Network (FNN); 5).</a:t>
            </a:r>
            <a:br>
              <a:rPr lang="en-US" altLang="zh-CN"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Full-Connected LSTM (FC-LSTM) 6). Graph Convolutional GRU (GCGRU) </a:t>
            </a:r>
            <a:br>
              <a:rPr lang="en-US" altLang="zh-CN" dirty="0"/>
            </a:br>
            <a:endParaRPr lang="zh-CN" altLang="en-US" dirty="0"/>
          </a:p>
        </p:txBody>
      </p:sp>
      <p:sp>
        <p:nvSpPr>
          <p:cNvPr id="4" name="灯片编号占位符 3"/>
          <p:cNvSpPr>
            <a:spLocks noGrp="1"/>
          </p:cNvSpPr>
          <p:nvPr>
            <p:ph type="sldNum" sz="quarter" idx="5"/>
          </p:nvPr>
        </p:nvSpPr>
        <p:spPr/>
        <p:txBody>
          <a:bodyPr/>
          <a:lstStyle/>
          <a:p>
            <a:fld id="{CDC07F69-A00B-411C-8926-313C58EDEA0F}" type="slidenum">
              <a:rPr lang="zh-CN" altLang="en-US" smtClean="0"/>
              <a:t>28</a:t>
            </a:fld>
            <a:endParaRPr lang="zh-CN" altLang="en-US"/>
          </a:p>
        </p:txBody>
      </p:sp>
    </p:spTree>
    <p:extLst>
      <p:ext uri="{BB962C8B-B14F-4D97-AF65-F5344CB8AC3E}">
        <p14:creationId xmlns:p14="http://schemas.microsoft.com/office/powerpoint/2010/main" val="3864301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 easily observe that traditional statistical and machine learning methods may perform</a:t>
            </a:r>
          </a:p>
          <a:p>
            <a:r>
              <a:rPr lang="en-US" altLang="zh-CN" dirty="0"/>
              <a:t>well for short-term forecasting, but their long-term predictions are not accurate because of error accumulation, memorization issues, and absence of spatial information</a:t>
            </a:r>
            <a:endParaRPr lang="zh-CN" altLang="en-US" dirty="0"/>
          </a:p>
        </p:txBody>
      </p:sp>
      <p:sp>
        <p:nvSpPr>
          <p:cNvPr id="4" name="灯片编号占位符 3"/>
          <p:cNvSpPr>
            <a:spLocks noGrp="1"/>
          </p:cNvSpPr>
          <p:nvPr>
            <p:ph type="sldNum" sz="quarter" idx="5"/>
          </p:nvPr>
        </p:nvSpPr>
        <p:spPr/>
        <p:txBody>
          <a:bodyPr/>
          <a:lstStyle/>
          <a:p>
            <a:fld id="{CDC07F69-A00B-411C-8926-313C58EDEA0F}" type="slidenum">
              <a:rPr lang="zh-CN" altLang="en-US" smtClean="0"/>
              <a:t>29</a:t>
            </a:fld>
            <a:endParaRPr lang="zh-CN" altLang="en-US"/>
          </a:p>
        </p:txBody>
      </p:sp>
    </p:spTree>
    <p:extLst>
      <p:ext uri="{BB962C8B-B14F-4D97-AF65-F5344CB8AC3E}">
        <p14:creationId xmlns:p14="http://schemas.microsoft.com/office/powerpoint/2010/main" val="3298484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Stemming from the efficient graph convolution and stacked temporal convolution structures, our model is capable of fast responding to the dynamic changes among</a:t>
            </a:r>
          </a:p>
          <a:p>
            <a:r>
              <a:rPr lang="en-US" altLang="zh-CN" dirty="0"/>
              <a:t>the traffic network without over-reliance on historical average as most of recurrent networks do</a:t>
            </a:r>
            <a:endParaRPr lang="zh-CN" altLang="en-US" dirty="0"/>
          </a:p>
        </p:txBody>
      </p:sp>
      <p:sp>
        <p:nvSpPr>
          <p:cNvPr id="4" name="灯片编号占位符 3"/>
          <p:cNvSpPr>
            <a:spLocks noGrp="1"/>
          </p:cNvSpPr>
          <p:nvPr>
            <p:ph type="sldNum" sz="quarter" idx="5"/>
          </p:nvPr>
        </p:nvSpPr>
        <p:spPr/>
        <p:txBody>
          <a:bodyPr/>
          <a:lstStyle/>
          <a:p>
            <a:fld id="{CDC07F69-A00B-411C-8926-313C58EDEA0F}" type="slidenum">
              <a:rPr lang="zh-CN" altLang="en-US" smtClean="0"/>
              <a:t>30</a:t>
            </a:fld>
            <a:endParaRPr lang="zh-CN" altLang="en-US"/>
          </a:p>
        </p:txBody>
      </p:sp>
    </p:spTree>
    <p:extLst>
      <p:ext uri="{BB962C8B-B14F-4D97-AF65-F5344CB8AC3E}">
        <p14:creationId xmlns:p14="http://schemas.microsoft.com/office/powerpoint/2010/main" val="2444221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Although RNN-based models become widespread in timeseries analysis, recurrent networks for traffic prediction still</a:t>
            </a:r>
            <a:br>
              <a:rPr lang="en-US" altLang="zh-CN"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suffer from time-consuming iterations, complex gate mechanisms, and slow response to dynamic changes.</a:t>
            </a:r>
            <a:r>
              <a:rPr lang="en-US" altLang="zh-CN" dirty="0"/>
              <a:t> </a:t>
            </a:r>
            <a:br>
              <a:rPr lang="en-US" altLang="zh-CN" dirty="0"/>
            </a:br>
            <a:endParaRPr lang="en-US" altLang="zh-CN" dirty="0"/>
          </a:p>
          <a:p>
            <a:r>
              <a:rPr lang="en-US" altLang="zh-CN" sz="1200" b="0" i="0" kern="1200" dirty="0">
                <a:solidFill>
                  <a:schemeClr val="tx1"/>
                </a:solidFill>
                <a:effectLst/>
                <a:latin typeface="+mn-lt"/>
                <a:ea typeface="+mn-ea"/>
                <a:cs typeface="+mn-cs"/>
              </a:rPr>
              <a:t>the spatial layer in the middle is to bridge two temporal layers which can achieve fast spatial-state propagation from graph convolution through</a:t>
            </a:r>
            <a:br>
              <a:rPr lang="en-US" altLang="zh-CN"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temporal convolutions. The “sandwich” structure also helps the network sufficiently apply bottleneck strategy to </a:t>
            </a:r>
            <a:r>
              <a:rPr lang="en-US" altLang="zh-CN" sz="1200" b="0" i="0" kern="1200" dirty="0">
                <a:solidFill>
                  <a:srgbClr val="FF0000"/>
                </a:solidFill>
                <a:effectLst/>
                <a:latin typeface="+mn-lt"/>
                <a:ea typeface="+mn-ea"/>
                <a:cs typeface="+mn-cs"/>
              </a:rPr>
              <a:t>achieve scale compression and feature squeezing by downscaling and upscaling of channels </a:t>
            </a:r>
            <a:r>
              <a:rPr lang="en-US" altLang="zh-CN" sz="1200" b="0" i="1" kern="1200" dirty="0">
                <a:solidFill>
                  <a:srgbClr val="FF0000"/>
                </a:solidFill>
                <a:effectLst/>
                <a:latin typeface="+mn-lt"/>
                <a:ea typeface="+mn-ea"/>
                <a:cs typeface="+mn-cs"/>
              </a:rPr>
              <a:t>C </a:t>
            </a:r>
            <a:r>
              <a:rPr lang="en-US" altLang="zh-CN" sz="1200" b="0" i="0" kern="1200" dirty="0">
                <a:solidFill>
                  <a:srgbClr val="FF0000"/>
                </a:solidFill>
                <a:effectLst/>
                <a:latin typeface="+mn-lt"/>
                <a:ea typeface="+mn-ea"/>
                <a:cs typeface="+mn-cs"/>
              </a:rPr>
              <a:t>through the graph convolutional layer. </a:t>
            </a:r>
            <a:br>
              <a:rPr lang="en-US" altLang="zh-CN" dirty="0">
                <a:solidFill>
                  <a:srgbClr val="FF0000"/>
                </a:solidFill>
              </a:rPr>
            </a:br>
            <a:endParaRPr lang="zh-CN" altLang="en-US" dirty="0">
              <a:solidFill>
                <a:srgbClr val="FF0000"/>
              </a:solidFill>
            </a:endParaRPr>
          </a:p>
        </p:txBody>
      </p:sp>
      <p:sp>
        <p:nvSpPr>
          <p:cNvPr id="4" name="灯片编号占位符 3"/>
          <p:cNvSpPr>
            <a:spLocks noGrp="1"/>
          </p:cNvSpPr>
          <p:nvPr>
            <p:ph type="sldNum" sz="quarter" idx="5"/>
          </p:nvPr>
        </p:nvSpPr>
        <p:spPr/>
        <p:txBody>
          <a:bodyPr/>
          <a:lstStyle/>
          <a:p>
            <a:fld id="{CDC07F69-A00B-411C-8926-313C58EDEA0F}" type="slidenum">
              <a:rPr lang="zh-CN" altLang="en-US" smtClean="0"/>
              <a:t>31</a:t>
            </a:fld>
            <a:endParaRPr lang="zh-CN" altLang="en-US"/>
          </a:p>
        </p:txBody>
      </p:sp>
    </p:spTree>
    <p:extLst>
      <p:ext uri="{BB962C8B-B14F-4D97-AF65-F5344CB8AC3E}">
        <p14:creationId xmlns:p14="http://schemas.microsoft.com/office/powerpoint/2010/main" val="3982279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时间点间隔相同的时间序列。</a:t>
            </a:r>
          </a:p>
        </p:txBody>
      </p:sp>
      <p:sp>
        <p:nvSpPr>
          <p:cNvPr id="4" name="灯片编号占位符 3"/>
          <p:cNvSpPr>
            <a:spLocks noGrp="1"/>
          </p:cNvSpPr>
          <p:nvPr>
            <p:ph type="sldNum" sz="quarter" idx="5"/>
          </p:nvPr>
        </p:nvSpPr>
        <p:spPr/>
        <p:txBody>
          <a:bodyPr/>
          <a:lstStyle/>
          <a:p>
            <a:fld id="{CDC07F69-A00B-411C-8926-313C58EDEA0F}" type="slidenum">
              <a:rPr lang="zh-CN" altLang="en-US" smtClean="0"/>
              <a:t>3</a:t>
            </a:fld>
            <a:endParaRPr lang="zh-CN" altLang="en-US"/>
          </a:p>
        </p:txBody>
      </p:sp>
    </p:spTree>
    <p:extLst>
      <p:ext uri="{BB962C8B-B14F-4D97-AF65-F5344CB8AC3E}">
        <p14:creationId xmlns:p14="http://schemas.microsoft.com/office/powerpoint/2010/main" val="2196873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DC07F69-A00B-411C-8926-313C58EDEA0F}" type="slidenum">
              <a:rPr lang="zh-CN" altLang="en-US" smtClean="0"/>
              <a:t>4</a:t>
            </a:fld>
            <a:endParaRPr lang="zh-CN" altLang="en-US"/>
          </a:p>
        </p:txBody>
      </p:sp>
    </p:spTree>
    <p:extLst>
      <p:ext uri="{BB962C8B-B14F-4D97-AF65-F5344CB8AC3E}">
        <p14:creationId xmlns:p14="http://schemas.microsoft.com/office/powerpoint/2010/main" val="3782440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Z-score </a:t>
            </a:r>
            <a:r>
              <a:rPr lang="zh-CN" altLang="en-US" dirty="0"/>
              <a:t>归一化之后，均值变为</a:t>
            </a:r>
            <a:r>
              <a:rPr lang="en-US" altLang="zh-CN" dirty="0"/>
              <a:t>0</a:t>
            </a:r>
            <a:r>
              <a:rPr lang="zh-CN" altLang="en-US" dirty="0"/>
              <a:t>，方差变为</a:t>
            </a:r>
            <a:r>
              <a:rPr lang="en-US" altLang="zh-CN" dirty="0"/>
              <a:t>1</a:t>
            </a:r>
          </a:p>
          <a:p>
            <a:r>
              <a:rPr lang="en-US" altLang="zh-CN" sz="1200" b="0" i="0" kern="1200" dirty="0">
                <a:solidFill>
                  <a:schemeClr val="tx1"/>
                </a:solidFill>
                <a:effectLst/>
                <a:latin typeface="+mn-lt"/>
                <a:ea typeface="+mn-ea"/>
                <a:cs typeface="+mn-cs"/>
              </a:rPr>
              <a:t>z-score</a:t>
            </a:r>
            <a:r>
              <a:rPr lang="zh-CN" altLang="en-US" sz="1200" b="0" i="0" kern="1200" dirty="0">
                <a:solidFill>
                  <a:schemeClr val="tx1"/>
                </a:solidFill>
                <a:effectLst/>
                <a:latin typeface="+mn-lt"/>
                <a:ea typeface="+mn-ea"/>
                <a:cs typeface="+mn-cs"/>
              </a:rPr>
              <a:t>标准化方法</a:t>
            </a:r>
            <a:r>
              <a:rPr lang="zh-CN" altLang="en-US" sz="1200" b="1" i="0" kern="1200" dirty="0">
                <a:solidFill>
                  <a:schemeClr val="tx1"/>
                </a:solidFill>
                <a:effectLst/>
                <a:latin typeface="+mn-lt"/>
                <a:ea typeface="+mn-ea"/>
                <a:cs typeface="+mn-cs"/>
              </a:rPr>
              <a:t>适用于属性</a:t>
            </a:r>
            <a:r>
              <a:rPr lang="en-US" altLang="zh-CN" sz="1200" b="1" i="0" kern="1200" dirty="0">
                <a:solidFill>
                  <a:schemeClr val="tx1"/>
                </a:solidFill>
                <a:effectLst/>
                <a:latin typeface="+mn-lt"/>
                <a:ea typeface="+mn-ea"/>
                <a:cs typeface="+mn-cs"/>
              </a:rPr>
              <a:t>A</a:t>
            </a:r>
            <a:r>
              <a:rPr lang="zh-CN" altLang="en-US" sz="1200" b="1" i="0" kern="1200" dirty="0">
                <a:solidFill>
                  <a:schemeClr val="tx1"/>
                </a:solidFill>
                <a:effectLst/>
                <a:latin typeface="+mn-lt"/>
                <a:ea typeface="+mn-ea"/>
                <a:cs typeface="+mn-cs"/>
              </a:rPr>
              <a:t>的最大值和最小值未知的情况</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或有超出取值范围的离群数据的情况</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dirty="0"/>
              <a:t>对距离进行尺度变换，距离越远权重越小。</a:t>
            </a:r>
          </a:p>
        </p:txBody>
      </p:sp>
      <p:sp>
        <p:nvSpPr>
          <p:cNvPr id="4" name="灯片编号占位符 3"/>
          <p:cNvSpPr>
            <a:spLocks noGrp="1"/>
          </p:cNvSpPr>
          <p:nvPr>
            <p:ph type="sldNum" sz="quarter" idx="5"/>
          </p:nvPr>
        </p:nvSpPr>
        <p:spPr/>
        <p:txBody>
          <a:bodyPr/>
          <a:lstStyle/>
          <a:p>
            <a:fld id="{CDC07F69-A00B-411C-8926-313C58EDEA0F}" type="slidenum">
              <a:rPr lang="zh-CN" altLang="en-US" smtClean="0"/>
              <a:t>6</a:t>
            </a:fld>
            <a:endParaRPr lang="zh-CN" altLang="en-US"/>
          </a:p>
        </p:txBody>
      </p:sp>
    </p:spTree>
    <p:extLst>
      <p:ext uri="{BB962C8B-B14F-4D97-AF65-F5344CB8AC3E}">
        <p14:creationId xmlns:p14="http://schemas.microsoft.com/office/powerpoint/2010/main" val="1292757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主要贡献点：传统的方法经常忽略时空的依赖关系。作者把交通问题放在图上解决。使用全卷积的结构替代规则的卷积和循环单元。使得参数更少，速度更快。</a:t>
            </a:r>
          </a:p>
        </p:txBody>
      </p:sp>
      <p:sp>
        <p:nvSpPr>
          <p:cNvPr id="4" name="灯片编号占位符 3"/>
          <p:cNvSpPr>
            <a:spLocks noGrp="1"/>
          </p:cNvSpPr>
          <p:nvPr>
            <p:ph type="sldNum" sz="quarter" idx="5"/>
          </p:nvPr>
        </p:nvSpPr>
        <p:spPr/>
        <p:txBody>
          <a:bodyPr/>
          <a:lstStyle/>
          <a:p>
            <a:fld id="{CDC07F69-A00B-411C-8926-313C58EDEA0F}" type="slidenum">
              <a:rPr lang="zh-CN" altLang="en-US" smtClean="0"/>
              <a:t>8</a:t>
            </a:fld>
            <a:endParaRPr lang="zh-CN" altLang="en-US"/>
          </a:p>
        </p:txBody>
      </p:sp>
    </p:spTree>
    <p:extLst>
      <p:ext uri="{BB962C8B-B14F-4D97-AF65-F5344CB8AC3E}">
        <p14:creationId xmlns:p14="http://schemas.microsoft.com/office/powerpoint/2010/main" val="706978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DC07F69-A00B-411C-8926-313C58EDEA0F}" type="slidenum">
              <a:rPr lang="zh-CN" altLang="en-US" smtClean="0"/>
              <a:t>9</a:t>
            </a:fld>
            <a:endParaRPr lang="zh-CN" altLang="en-US"/>
          </a:p>
        </p:txBody>
      </p:sp>
    </p:spTree>
    <p:extLst>
      <p:ext uri="{BB962C8B-B14F-4D97-AF65-F5344CB8AC3E}">
        <p14:creationId xmlns:p14="http://schemas.microsoft.com/office/powerpoint/2010/main" val="2179184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Sigmoid </a:t>
            </a:r>
            <a:r>
              <a:rPr lang="zh-CN" altLang="en-US" dirty="0"/>
              <a:t>门控制着，当前状态的输入</a:t>
            </a:r>
            <a:r>
              <a:rPr lang="en-US" altLang="zh-CN" dirty="0"/>
              <a:t>P</a:t>
            </a:r>
            <a:r>
              <a:rPr lang="zh-CN" altLang="en-US" dirty="0"/>
              <a:t>中哪些是与发现时间序列中复杂结构和动态变化相关的输入，</a:t>
            </a:r>
            <a:endParaRPr lang="en-US" altLang="zh-CN" dirty="0"/>
          </a:p>
          <a:p>
            <a:endParaRPr lang="en-US" altLang="zh-CN" dirty="0"/>
          </a:p>
          <a:p>
            <a:r>
              <a:rPr lang="zh-CN" altLang="en-US" dirty="0"/>
              <a:t>非线性门也有助于充分利用输入域（</a:t>
            </a:r>
            <a:r>
              <a:rPr lang="en-US" altLang="zh-CN" dirty="0"/>
              <a:t>input filed</a:t>
            </a:r>
            <a:r>
              <a:rPr lang="zh-CN" altLang="en-US" dirty="0"/>
              <a:t>）</a:t>
            </a:r>
          </a:p>
        </p:txBody>
      </p:sp>
      <p:sp>
        <p:nvSpPr>
          <p:cNvPr id="4" name="灯片编号占位符 3"/>
          <p:cNvSpPr>
            <a:spLocks noGrp="1"/>
          </p:cNvSpPr>
          <p:nvPr>
            <p:ph type="sldNum" sz="quarter" idx="5"/>
          </p:nvPr>
        </p:nvSpPr>
        <p:spPr/>
        <p:txBody>
          <a:bodyPr/>
          <a:lstStyle/>
          <a:p>
            <a:fld id="{CDC07F69-A00B-411C-8926-313C58EDEA0F}" type="slidenum">
              <a:rPr lang="zh-CN" altLang="en-US" smtClean="0"/>
              <a:t>10</a:t>
            </a:fld>
            <a:endParaRPr lang="zh-CN" altLang="en-US"/>
          </a:p>
        </p:txBody>
      </p:sp>
    </p:spTree>
    <p:extLst>
      <p:ext uri="{BB962C8B-B14F-4D97-AF65-F5344CB8AC3E}">
        <p14:creationId xmlns:p14="http://schemas.microsoft.com/office/powerpoint/2010/main" val="3551656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DC07F69-A00B-411C-8926-313C58EDEA0F}" type="slidenum">
              <a:rPr lang="zh-CN" altLang="en-US" smtClean="0"/>
              <a:t>22</a:t>
            </a:fld>
            <a:endParaRPr lang="zh-CN" altLang="en-US"/>
          </a:p>
        </p:txBody>
      </p:sp>
    </p:spTree>
    <p:extLst>
      <p:ext uri="{BB962C8B-B14F-4D97-AF65-F5344CB8AC3E}">
        <p14:creationId xmlns:p14="http://schemas.microsoft.com/office/powerpoint/2010/main" val="952471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从输出可以知道，这个模型每次只能预测一步的数值</a:t>
            </a:r>
          </a:p>
        </p:txBody>
      </p:sp>
      <p:sp>
        <p:nvSpPr>
          <p:cNvPr id="4" name="灯片编号占位符 3"/>
          <p:cNvSpPr>
            <a:spLocks noGrp="1"/>
          </p:cNvSpPr>
          <p:nvPr>
            <p:ph type="sldNum" sz="quarter" idx="5"/>
          </p:nvPr>
        </p:nvSpPr>
        <p:spPr/>
        <p:txBody>
          <a:bodyPr/>
          <a:lstStyle/>
          <a:p>
            <a:fld id="{CDC07F69-A00B-411C-8926-313C58EDEA0F}" type="slidenum">
              <a:rPr lang="zh-CN" altLang="en-US" smtClean="0"/>
              <a:t>24</a:t>
            </a:fld>
            <a:endParaRPr lang="zh-CN" altLang="en-US"/>
          </a:p>
        </p:txBody>
      </p:sp>
    </p:spTree>
    <p:extLst>
      <p:ext uri="{BB962C8B-B14F-4D97-AF65-F5344CB8AC3E}">
        <p14:creationId xmlns:p14="http://schemas.microsoft.com/office/powerpoint/2010/main" val="1069970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E93535-EB09-4B5F-9589-D4090CC95BB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0E6BA55-7DCB-4BE5-9698-98D4DE5A8D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DF35F1-BFEA-4F3B-841B-5C48E9990AAD}"/>
              </a:ext>
            </a:extLst>
          </p:cNvPr>
          <p:cNvSpPr>
            <a:spLocks noGrp="1"/>
          </p:cNvSpPr>
          <p:nvPr>
            <p:ph type="dt" sz="half" idx="10"/>
          </p:nvPr>
        </p:nvSpPr>
        <p:spPr/>
        <p:txBody>
          <a:bodyPr/>
          <a:lstStyle/>
          <a:p>
            <a:fld id="{1D42E666-B588-46BE-936A-CC93ED646411}" type="datetimeFigureOut">
              <a:rPr lang="zh-CN" altLang="en-US" smtClean="0"/>
              <a:t>2020/3/21</a:t>
            </a:fld>
            <a:endParaRPr lang="zh-CN" altLang="en-US"/>
          </a:p>
        </p:txBody>
      </p:sp>
      <p:sp>
        <p:nvSpPr>
          <p:cNvPr id="5" name="页脚占位符 4">
            <a:extLst>
              <a:ext uri="{FF2B5EF4-FFF2-40B4-BE49-F238E27FC236}">
                <a16:creationId xmlns:a16="http://schemas.microsoft.com/office/drawing/2014/main" id="{15B128DE-BCC9-46F5-B063-0F8FF3DC1C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CAFE3D-4565-4FD4-8373-226149F20A66}"/>
              </a:ext>
            </a:extLst>
          </p:cNvPr>
          <p:cNvSpPr>
            <a:spLocks noGrp="1"/>
          </p:cNvSpPr>
          <p:nvPr>
            <p:ph type="sldNum" sz="quarter" idx="12"/>
          </p:nvPr>
        </p:nvSpPr>
        <p:spPr/>
        <p:txBody>
          <a:bodyPr/>
          <a:lstStyle/>
          <a:p>
            <a:fld id="{B3CC05AC-0931-46F1-A2FA-8113D780465E}" type="slidenum">
              <a:rPr lang="zh-CN" altLang="en-US" smtClean="0"/>
              <a:t>‹#›</a:t>
            </a:fld>
            <a:endParaRPr lang="zh-CN" altLang="en-US"/>
          </a:p>
        </p:txBody>
      </p:sp>
    </p:spTree>
    <p:extLst>
      <p:ext uri="{BB962C8B-B14F-4D97-AF65-F5344CB8AC3E}">
        <p14:creationId xmlns:p14="http://schemas.microsoft.com/office/powerpoint/2010/main" val="388860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49DB-9615-46F4-BE40-141A579AAD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A2306B1-C12E-44DD-935E-C4A0DA82250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F01F49-CC0E-4C56-8B65-3D9FF7C9639A}"/>
              </a:ext>
            </a:extLst>
          </p:cNvPr>
          <p:cNvSpPr>
            <a:spLocks noGrp="1"/>
          </p:cNvSpPr>
          <p:nvPr>
            <p:ph type="dt" sz="half" idx="10"/>
          </p:nvPr>
        </p:nvSpPr>
        <p:spPr/>
        <p:txBody>
          <a:bodyPr/>
          <a:lstStyle/>
          <a:p>
            <a:fld id="{1D42E666-B588-46BE-936A-CC93ED646411}" type="datetimeFigureOut">
              <a:rPr lang="zh-CN" altLang="en-US" smtClean="0"/>
              <a:t>2020/3/21</a:t>
            </a:fld>
            <a:endParaRPr lang="zh-CN" altLang="en-US"/>
          </a:p>
        </p:txBody>
      </p:sp>
      <p:sp>
        <p:nvSpPr>
          <p:cNvPr id="5" name="页脚占位符 4">
            <a:extLst>
              <a:ext uri="{FF2B5EF4-FFF2-40B4-BE49-F238E27FC236}">
                <a16:creationId xmlns:a16="http://schemas.microsoft.com/office/drawing/2014/main" id="{1FAFB05F-2654-425A-9F00-2E798F0F64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210435-9C31-451C-9AE8-15451DDD11BE}"/>
              </a:ext>
            </a:extLst>
          </p:cNvPr>
          <p:cNvSpPr>
            <a:spLocks noGrp="1"/>
          </p:cNvSpPr>
          <p:nvPr>
            <p:ph type="sldNum" sz="quarter" idx="12"/>
          </p:nvPr>
        </p:nvSpPr>
        <p:spPr/>
        <p:txBody>
          <a:bodyPr/>
          <a:lstStyle/>
          <a:p>
            <a:fld id="{B3CC05AC-0931-46F1-A2FA-8113D780465E}" type="slidenum">
              <a:rPr lang="zh-CN" altLang="en-US" smtClean="0"/>
              <a:t>‹#›</a:t>
            </a:fld>
            <a:endParaRPr lang="zh-CN" altLang="en-US"/>
          </a:p>
        </p:txBody>
      </p:sp>
    </p:spTree>
    <p:extLst>
      <p:ext uri="{BB962C8B-B14F-4D97-AF65-F5344CB8AC3E}">
        <p14:creationId xmlns:p14="http://schemas.microsoft.com/office/powerpoint/2010/main" val="4137444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5F3AC8-EF76-4E03-AB50-6184FAC274A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E78FE46-40E5-4AD2-9D9D-D431C13F214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5B6C49-0C1B-4CA5-AA5E-FC05AB3F2224}"/>
              </a:ext>
            </a:extLst>
          </p:cNvPr>
          <p:cNvSpPr>
            <a:spLocks noGrp="1"/>
          </p:cNvSpPr>
          <p:nvPr>
            <p:ph type="dt" sz="half" idx="10"/>
          </p:nvPr>
        </p:nvSpPr>
        <p:spPr/>
        <p:txBody>
          <a:bodyPr/>
          <a:lstStyle/>
          <a:p>
            <a:fld id="{1D42E666-B588-46BE-936A-CC93ED646411}" type="datetimeFigureOut">
              <a:rPr lang="zh-CN" altLang="en-US" smtClean="0"/>
              <a:t>2020/3/21</a:t>
            </a:fld>
            <a:endParaRPr lang="zh-CN" altLang="en-US"/>
          </a:p>
        </p:txBody>
      </p:sp>
      <p:sp>
        <p:nvSpPr>
          <p:cNvPr id="5" name="页脚占位符 4">
            <a:extLst>
              <a:ext uri="{FF2B5EF4-FFF2-40B4-BE49-F238E27FC236}">
                <a16:creationId xmlns:a16="http://schemas.microsoft.com/office/drawing/2014/main" id="{E05CC884-47B2-4A2C-9DE3-E400611F89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205DB3-6C9E-4246-95FE-578FC7A7C856}"/>
              </a:ext>
            </a:extLst>
          </p:cNvPr>
          <p:cNvSpPr>
            <a:spLocks noGrp="1"/>
          </p:cNvSpPr>
          <p:nvPr>
            <p:ph type="sldNum" sz="quarter" idx="12"/>
          </p:nvPr>
        </p:nvSpPr>
        <p:spPr/>
        <p:txBody>
          <a:bodyPr/>
          <a:lstStyle/>
          <a:p>
            <a:fld id="{B3CC05AC-0931-46F1-A2FA-8113D780465E}" type="slidenum">
              <a:rPr lang="zh-CN" altLang="en-US" smtClean="0"/>
              <a:t>‹#›</a:t>
            </a:fld>
            <a:endParaRPr lang="zh-CN" altLang="en-US"/>
          </a:p>
        </p:txBody>
      </p:sp>
    </p:spTree>
    <p:extLst>
      <p:ext uri="{BB962C8B-B14F-4D97-AF65-F5344CB8AC3E}">
        <p14:creationId xmlns:p14="http://schemas.microsoft.com/office/powerpoint/2010/main" val="145699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0EED1-34F3-4D6E-A91A-5774CEEA6FE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00B02CF-A62D-427D-81E6-7AF61A44FB2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648DF8-C72B-4F99-9989-5DA30C43681B}"/>
              </a:ext>
            </a:extLst>
          </p:cNvPr>
          <p:cNvSpPr>
            <a:spLocks noGrp="1"/>
          </p:cNvSpPr>
          <p:nvPr>
            <p:ph type="dt" sz="half" idx="10"/>
          </p:nvPr>
        </p:nvSpPr>
        <p:spPr/>
        <p:txBody>
          <a:bodyPr/>
          <a:lstStyle/>
          <a:p>
            <a:fld id="{1D42E666-B588-46BE-936A-CC93ED646411}" type="datetimeFigureOut">
              <a:rPr lang="zh-CN" altLang="en-US" smtClean="0"/>
              <a:t>2020/3/21</a:t>
            </a:fld>
            <a:endParaRPr lang="zh-CN" altLang="en-US"/>
          </a:p>
        </p:txBody>
      </p:sp>
      <p:sp>
        <p:nvSpPr>
          <p:cNvPr id="5" name="页脚占位符 4">
            <a:extLst>
              <a:ext uri="{FF2B5EF4-FFF2-40B4-BE49-F238E27FC236}">
                <a16:creationId xmlns:a16="http://schemas.microsoft.com/office/drawing/2014/main" id="{88C7D754-5B30-486A-824C-C84DF2170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FE161F-DE11-4A6C-864F-10A2EB5BEC16}"/>
              </a:ext>
            </a:extLst>
          </p:cNvPr>
          <p:cNvSpPr>
            <a:spLocks noGrp="1"/>
          </p:cNvSpPr>
          <p:nvPr>
            <p:ph type="sldNum" sz="quarter" idx="12"/>
          </p:nvPr>
        </p:nvSpPr>
        <p:spPr/>
        <p:txBody>
          <a:bodyPr/>
          <a:lstStyle/>
          <a:p>
            <a:fld id="{B3CC05AC-0931-46F1-A2FA-8113D780465E}" type="slidenum">
              <a:rPr lang="zh-CN" altLang="en-US" smtClean="0"/>
              <a:t>‹#›</a:t>
            </a:fld>
            <a:endParaRPr lang="zh-CN" altLang="en-US"/>
          </a:p>
        </p:txBody>
      </p:sp>
    </p:spTree>
    <p:extLst>
      <p:ext uri="{BB962C8B-B14F-4D97-AF65-F5344CB8AC3E}">
        <p14:creationId xmlns:p14="http://schemas.microsoft.com/office/powerpoint/2010/main" val="252223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0174CF-EC66-4F60-B1F5-A10B9B48FBD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215A6ED-FD25-4449-8FF3-7E5FD118D5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DDE46F-D8D9-4B7B-A446-30EFE3213C8B}"/>
              </a:ext>
            </a:extLst>
          </p:cNvPr>
          <p:cNvSpPr>
            <a:spLocks noGrp="1"/>
          </p:cNvSpPr>
          <p:nvPr>
            <p:ph type="dt" sz="half" idx="10"/>
          </p:nvPr>
        </p:nvSpPr>
        <p:spPr/>
        <p:txBody>
          <a:bodyPr/>
          <a:lstStyle/>
          <a:p>
            <a:fld id="{1D42E666-B588-46BE-936A-CC93ED646411}" type="datetimeFigureOut">
              <a:rPr lang="zh-CN" altLang="en-US" smtClean="0"/>
              <a:t>2020/3/21</a:t>
            </a:fld>
            <a:endParaRPr lang="zh-CN" altLang="en-US"/>
          </a:p>
        </p:txBody>
      </p:sp>
      <p:sp>
        <p:nvSpPr>
          <p:cNvPr id="5" name="页脚占位符 4">
            <a:extLst>
              <a:ext uri="{FF2B5EF4-FFF2-40B4-BE49-F238E27FC236}">
                <a16:creationId xmlns:a16="http://schemas.microsoft.com/office/drawing/2014/main" id="{F7EDCEE2-466C-4748-BAA9-3E5FF274B2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9D841E-DC85-44CA-B459-7ADF1D8AB3F2}"/>
              </a:ext>
            </a:extLst>
          </p:cNvPr>
          <p:cNvSpPr>
            <a:spLocks noGrp="1"/>
          </p:cNvSpPr>
          <p:nvPr>
            <p:ph type="sldNum" sz="quarter" idx="12"/>
          </p:nvPr>
        </p:nvSpPr>
        <p:spPr/>
        <p:txBody>
          <a:bodyPr/>
          <a:lstStyle/>
          <a:p>
            <a:fld id="{B3CC05AC-0931-46F1-A2FA-8113D780465E}" type="slidenum">
              <a:rPr lang="zh-CN" altLang="en-US" smtClean="0"/>
              <a:t>‹#›</a:t>
            </a:fld>
            <a:endParaRPr lang="zh-CN" altLang="en-US"/>
          </a:p>
        </p:txBody>
      </p:sp>
    </p:spTree>
    <p:extLst>
      <p:ext uri="{BB962C8B-B14F-4D97-AF65-F5344CB8AC3E}">
        <p14:creationId xmlns:p14="http://schemas.microsoft.com/office/powerpoint/2010/main" val="1382810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E19ED-39E4-4CAE-93B8-6A53A1F616A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DEA666-819F-4BA1-90A2-9D0B7C4E7D7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D93C40D-83B2-43D1-9DBC-4BD998250A8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7B76A55-6203-4C99-B22D-7CBABC6C08AB}"/>
              </a:ext>
            </a:extLst>
          </p:cNvPr>
          <p:cNvSpPr>
            <a:spLocks noGrp="1"/>
          </p:cNvSpPr>
          <p:nvPr>
            <p:ph type="dt" sz="half" idx="10"/>
          </p:nvPr>
        </p:nvSpPr>
        <p:spPr/>
        <p:txBody>
          <a:bodyPr/>
          <a:lstStyle/>
          <a:p>
            <a:fld id="{1D42E666-B588-46BE-936A-CC93ED646411}" type="datetimeFigureOut">
              <a:rPr lang="zh-CN" altLang="en-US" smtClean="0"/>
              <a:t>2020/3/21</a:t>
            </a:fld>
            <a:endParaRPr lang="zh-CN" altLang="en-US"/>
          </a:p>
        </p:txBody>
      </p:sp>
      <p:sp>
        <p:nvSpPr>
          <p:cNvPr id="6" name="页脚占位符 5">
            <a:extLst>
              <a:ext uri="{FF2B5EF4-FFF2-40B4-BE49-F238E27FC236}">
                <a16:creationId xmlns:a16="http://schemas.microsoft.com/office/drawing/2014/main" id="{DAFB0ADD-406F-4EAC-B7C8-972B3BFBE9D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13BB9C-4992-49C4-B9FE-2429BE915744}"/>
              </a:ext>
            </a:extLst>
          </p:cNvPr>
          <p:cNvSpPr>
            <a:spLocks noGrp="1"/>
          </p:cNvSpPr>
          <p:nvPr>
            <p:ph type="sldNum" sz="quarter" idx="12"/>
          </p:nvPr>
        </p:nvSpPr>
        <p:spPr/>
        <p:txBody>
          <a:bodyPr/>
          <a:lstStyle/>
          <a:p>
            <a:fld id="{B3CC05AC-0931-46F1-A2FA-8113D780465E}" type="slidenum">
              <a:rPr lang="zh-CN" altLang="en-US" smtClean="0"/>
              <a:t>‹#›</a:t>
            </a:fld>
            <a:endParaRPr lang="zh-CN" altLang="en-US"/>
          </a:p>
        </p:txBody>
      </p:sp>
    </p:spTree>
    <p:extLst>
      <p:ext uri="{BB962C8B-B14F-4D97-AF65-F5344CB8AC3E}">
        <p14:creationId xmlns:p14="http://schemas.microsoft.com/office/powerpoint/2010/main" val="153443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B19306-F1B6-4FB3-9C32-F00EA36EF66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3C41A5-CCB8-4CC5-8993-BD2F8400F8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112BC6F-B35F-46BD-9D56-819561F5EBF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5533C3E-0B0E-427A-9D36-1A9DD8D47C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99E7BD7-0EF6-4140-9FA3-347E31A998B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0CFF8B-692E-4B13-9230-BE267AAD09E1}"/>
              </a:ext>
            </a:extLst>
          </p:cNvPr>
          <p:cNvSpPr>
            <a:spLocks noGrp="1"/>
          </p:cNvSpPr>
          <p:nvPr>
            <p:ph type="dt" sz="half" idx="10"/>
          </p:nvPr>
        </p:nvSpPr>
        <p:spPr/>
        <p:txBody>
          <a:bodyPr/>
          <a:lstStyle/>
          <a:p>
            <a:fld id="{1D42E666-B588-46BE-936A-CC93ED646411}" type="datetimeFigureOut">
              <a:rPr lang="zh-CN" altLang="en-US" smtClean="0"/>
              <a:t>2020/3/21</a:t>
            </a:fld>
            <a:endParaRPr lang="zh-CN" altLang="en-US"/>
          </a:p>
        </p:txBody>
      </p:sp>
      <p:sp>
        <p:nvSpPr>
          <p:cNvPr id="8" name="页脚占位符 7">
            <a:extLst>
              <a:ext uri="{FF2B5EF4-FFF2-40B4-BE49-F238E27FC236}">
                <a16:creationId xmlns:a16="http://schemas.microsoft.com/office/drawing/2014/main" id="{CD9A0D49-067D-4F8E-A058-F979CEC11B4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B4A1790-7049-4ED0-904F-9E0C6CE4CA9F}"/>
              </a:ext>
            </a:extLst>
          </p:cNvPr>
          <p:cNvSpPr>
            <a:spLocks noGrp="1"/>
          </p:cNvSpPr>
          <p:nvPr>
            <p:ph type="sldNum" sz="quarter" idx="12"/>
          </p:nvPr>
        </p:nvSpPr>
        <p:spPr/>
        <p:txBody>
          <a:bodyPr/>
          <a:lstStyle/>
          <a:p>
            <a:fld id="{B3CC05AC-0931-46F1-A2FA-8113D780465E}" type="slidenum">
              <a:rPr lang="zh-CN" altLang="en-US" smtClean="0"/>
              <a:t>‹#›</a:t>
            </a:fld>
            <a:endParaRPr lang="zh-CN" altLang="en-US"/>
          </a:p>
        </p:txBody>
      </p:sp>
    </p:spTree>
    <p:extLst>
      <p:ext uri="{BB962C8B-B14F-4D97-AF65-F5344CB8AC3E}">
        <p14:creationId xmlns:p14="http://schemas.microsoft.com/office/powerpoint/2010/main" val="3242499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D0DB1-72BA-4167-8139-C01E463F6A2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2493156-42EF-4A31-A47F-8311CC305CFB}"/>
              </a:ext>
            </a:extLst>
          </p:cNvPr>
          <p:cNvSpPr>
            <a:spLocks noGrp="1"/>
          </p:cNvSpPr>
          <p:nvPr>
            <p:ph type="dt" sz="half" idx="10"/>
          </p:nvPr>
        </p:nvSpPr>
        <p:spPr/>
        <p:txBody>
          <a:bodyPr/>
          <a:lstStyle/>
          <a:p>
            <a:fld id="{1D42E666-B588-46BE-936A-CC93ED646411}" type="datetimeFigureOut">
              <a:rPr lang="zh-CN" altLang="en-US" smtClean="0"/>
              <a:t>2020/3/21</a:t>
            </a:fld>
            <a:endParaRPr lang="zh-CN" altLang="en-US"/>
          </a:p>
        </p:txBody>
      </p:sp>
      <p:sp>
        <p:nvSpPr>
          <p:cNvPr id="4" name="页脚占位符 3">
            <a:extLst>
              <a:ext uri="{FF2B5EF4-FFF2-40B4-BE49-F238E27FC236}">
                <a16:creationId xmlns:a16="http://schemas.microsoft.com/office/drawing/2014/main" id="{6E4B0446-87E2-4A2E-A49E-0AD7D52AC4E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E2C50A3-56D2-4380-9551-461EBD295F09}"/>
              </a:ext>
            </a:extLst>
          </p:cNvPr>
          <p:cNvSpPr>
            <a:spLocks noGrp="1"/>
          </p:cNvSpPr>
          <p:nvPr>
            <p:ph type="sldNum" sz="quarter" idx="12"/>
          </p:nvPr>
        </p:nvSpPr>
        <p:spPr/>
        <p:txBody>
          <a:bodyPr/>
          <a:lstStyle/>
          <a:p>
            <a:fld id="{B3CC05AC-0931-46F1-A2FA-8113D780465E}" type="slidenum">
              <a:rPr lang="zh-CN" altLang="en-US" smtClean="0"/>
              <a:t>‹#›</a:t>
            </a:fld>
            <a:endParaRPr lang="zh-CN" altLang="en-US"/>
          </a:p>
        </p:txBody>
      </p:sp>
    </p:spTree>
    <p:extLst>
      <p:ext uri="{BB962C8B-B14F-4D97-AF65-F5344CB8AC3E}">
        <p14:creationId xmlns:p14="http://schemas.microsoft.com/office/powerpoint/2010/main" val="1507378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DBBF9E-B1DD-41A5-8EDE-9BCEB03DC9B1}"/>
              </a:ext>
            </a:extLst>
          </p:cNvPr>
          <p:cNvSpPr>
            <a:spLocks noGrp="1"/>
          </p:cNvSpPr>
          <p:nvPr>
            <p:ph type="dt" sz="half" idx="10"/>
          </p:nvPr>
        </p:nvSpPr>
        <p:spPr/>
        <p:txBody>
          <a:bodyPr/>
          <a:lstStyle/>
          <a:p>
            <a:fld id="{1D42E666-B588-46BE-936A-CC93ED646411}" type="datetimeFigureOut">
              <a:rPr lang="zh-CN" altLang="en-US" smtClean="0"/>
              <a:t>2020/3/21</a:t>
            </a:fld>
            <a:endParaRPr lang="zh-CN" altLang="en-US"/>
          </a:p>
        </p:txBody>
      </p:sp>
      <p:sp>
        <p:nvSpPr>
          <p:cNvPr id="3" name="页脚占位符 2">
            <a:extLst>
              <a:ext uri="{FF2B5EF4-FFF2-40B4-BE49-F238E27FC236}">
                <a16:creationId xmlns:a16="http://schemas.microsoft.com/office/drawing/2014/main" id="{364AF8B7-0BC1-498F-BA84-7A58CAAD350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4F0BB09-1B77-41D6-BEC0-B85D17504852}"/>
              </a:ext>
            </a:extLst>
          </p:cNvPr>
          <p:cNvSpPr>
            <a:spLocks noGrp="1"/>
          </p:cNvSpPr>
          <p:nvPr>
            <p:ph type="sldNum" sz="quarter" idx="12"/>
          </p:nvPr>
        </p:nvSpPr>
        <p:spPr/>
        <p:txBody>
          <a:bodyPr/>
          <a:lstStyle/>
          <a:p>
            <a:fld id="{B3CC05AC-0931-46F1-A2FA-8113D780465E}" type="slidenum">
              <a:rPr lang="zh-CN" altLang="en-US" smtClean="0"/>
              <a:t>‹#›</a:t>
            </a:fld>
            <a:endParaRPr lang="zh-CN" altLang="en-US"/>
          </a:p>
        </p:txBody>
      </p:sp>
    </p:spTree>
    <p:extLst>
      <p:ext uri="{BB962C8B-B14F-4D97-AF65-F5344CB8AC3E}">
        <p14:creationId xmlns:p14="http://schemas.microsoft.com/office/powerpoint/2010/main" val="1669310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06677-480F-459F-B9EA-E3AECB4A3CE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1D6801-F48F-497F-9146-DAB57594D5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9340645-7472-4987-A3F3-7CD1AE956B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7666D2D-DE1E-46B7-83AA-CE14AA2500E3}"/>
              </a:ext>
            </a:extLst>
          </p:cNvPr>
          <p:cNvSpPr>
            <a:spLocks noGrp="1"/>
          </p:cNvSpPr>
          <p:nvPr>
            <p:ph type="dt" sz="half" idx="10"/>
          </p:nvPr>
        </p:nvSpPr>
        <p:spPr/>
        <p:txBody>
          <a:bodyPr/>
          <a:lstStyle/>
          <a:p>
            <a:fld id="{1D42E666-B588-46BE-936A-CC93ED646411}" type="datetimeFigureOut">
              <a:rPr lang="zh-CN" altLang="en-US" smtClean="0"/>
              <a:t>2020/3/21</a:t>
            </a:fld>
            <a:endParaRPr lang="zh-CN" altLang="en-US"/>
          </a:p>
        </p:txBody>
      </p:sp>
      <p:sp>
        <p:nvSpPr>
          <p:cNvPr id="6" name="页脚占位符 5">
            <a:extLst>
              <a:ext uri="{FF2B5EF4-FFF2-40B4-BE49-F238E27FC236}">
                <a16:creationId xmlns:a16="http://schemas.microsoft.com/office/drawing/2014/main" id="{FBC0721E-CE41-40F0-8D52-FDB964AAC5B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30A45C-6C60-41AA-9B99-90B33ACF3395}"/>
              </a:ext>
            </a:extLst>
          </p:cNvPr>
          <p:cNvSpPr>
            <a:spLocks noGrp="1"/>
          </p:cNvSpPr>
          <p:nvPr>
            <p:ph type="sldNum" sz="quarter" idx="12"/>
          </p:nvPr>
        </p:nvSpPr>
        <p:spPr/>
        <p:txBody>
          <a:bodyPr/>
          <a:lstStyle/>
          <a:p>
            <a:fld id="{B3CC05AC-0931-46F1-A2FA-8113D780465E}" type="slidenum">
              <a:rPr lang="zh-CN" altLang="en-US" smtClean="0"/>
              <a:t>‹#›</a:t>
            </a:fld>
            <a:endParaRPr lang="zh-CN" altLang="en-US"/>
          </a:p>
        </p:txBody>
      </p:sp>
    </p:spTree>
    <p:extLst>
      <p:ext uri="{BB962C8B-B14F-4D97-AF65-F5344CB8AC3E}">
        <p14:creationId xmlns:p14="http://schemas.microsoft.com/office/powerpoint/2010/main" val="3828705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B0DBB5-0D21-4F17-9AB9-8463AA15A4B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985221C-620F-4C0B-BE70-0D99FD051A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2E563C5-6A4F-4FDF-AC3B-312EAD6188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5E6744F-9770-408C-A9BE-4760FCD22633}"/>
              </a:ext>
            </a:extLst>
          </p:cNvPr>
          <p:cNvSpPr>
            <a:spLocks noGrp="1"/>
          </p:cNvSpPr>
          <p:nvPr>
            <p:ph type="dt" sz="half" idx="10"/>
          </p:nvPr>
        </p:nvSpPr>
        <p:spPr/>
        <p:txBody>
          <a:bodyPr/>
          <a:lstStyle/>
          <a:p>
            <a:fld id="{1D42E666-B588-46BE-936A-CC93ED646411}" type="datetimeFigureOut">
              <a:rPr lang="zh-CN" altLang="en-US" smtClean="0"/>
              <a:t>2020/3/21</a:t>
            </a:fld>
            <a:endParaRPr lang="zh-CN" altLang="en-US"/>
          </a:p>
        </p:txBody>
      </p:sp>
      <p:sp>
        <p:nvSpPr>
          <p:cNvPr id="6" name="页脚占位符 5">
            <a:extLst>
              <a:ext uri="{FF2B5EF4-FFF2-40B4-BE49-F238E27FC236}">
                <a16:creationId xmlns:a16="http://schemas.microsoft.com/office/drawing/2014/main" id="{B3FA380D-3186-4846-9EA7-4AC61B0D18F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B931920-73F1-4125-B199-A2180414440D}"/>
              </a:ext>
            </a:extLst>
          </p:cNvPr>
          <p:cNvSpPr>
            <a:spLocks noGrp="1"/>
          </p:cNvSpPr>
          <p:nvPr>
            <p:ph type="sldNum" sz="quarter" idx="12"/>
          </p:nvPr>
        </p:nvSpPr>
        <p:spPr/>
        <p:txBody>
          <a:bodyPr/>
          <a:lstStyle/>
          <a:p>
            <a:fld id="{B3CC05AC-0931-46F1-A2FA-8113D780465E}" type="slidenum">
              <a:rPr lang="zh-CN" altLang="en-US" smtClean="0"/>
              <a:t>‹#›</a:t>
            </a:fld>
            <a:endParaRPr lang="zh-CN" altLang="en-US"/>
          </a:p>
        </p:txBody>
      </p:sp>
    </p:spTree>
    <p:extLst>
      <p:ext uri="{BB962C8B-B14F-4D97-AF65-F5344CB8AC3E}">
        <p14:creationId xmlns:p14="http://schemas.microsoft.com/office/powerpoint/2010/main" val="1833688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7773680-6624-4E61-B1E1-BCB4D92CFB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C030A6C-398A-4585-9397-94F57CAEDF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BE261E9-103E-43D7-80DE-DCEE7227CD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42E666-B588-46BE-936A-CC93ED646411}" type="datetimeFigureOut">
              <a:rPr lang="zh-CN" altLang="en-US" smtClean="0"/>
              <a:t>2020/3/21</a:t>
            </a:fld>
            <a:endParaRPr lang="zh-CN" altLang="en-US"/>
          </a:p>
        </p:txBody>
      </p:sp>
      <p:sp>
        <p:nvSpPr>
          <p:cNvPr id="5" name="页脚占位符 4">
            <a:extLst>
              <a:ext uri="{FF2B5EF4-FFF2-40B4-BE49-F238E27FC236}">
                <a16:creationId xmlns:a16="http://schemas.microsoft.com/office/drawing/2014/main" id="{9B28A330-3C12-4661-9A5E-320842D0E2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A091304-D2A9-482F-BD40-0DFCE79EFE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C05AC-0931-46F1-A2FA-8113D780465E}" type="slidenum">
              <a:rPr lang="zh-CN" altLang="en-US" smtClean="0"/>
              <a:t>‹#›</a:t>
            </a:fld>
            <a:endParaRPr lang="zh-CN" altLang="en-US"/>
          </a:p>
        </p:txBody>
      </p:sp>
    </p:spTree>
    <p:extLst>
      <p:ext uri="{BB962C8B-B14F-4D97-AF65-F5344CB8AC3E}">
        <p14:creationId xmlns:p14="http://schemas.microsoft.com/office/powerpoint/2010/main" val="926575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4" Type="http://schemas.openxmlformats.org/officeDocument/2006/relationships/image" Target="../media/image140.png"/></Relationships>
</file>

<file path=ppt/slides/_rels/slide2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00.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0.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zhuanlan.zhihu.com/p/76296353" TargetMode="External"/><Relationship Id="rId2" Type="http://schemas.openxmlformats.org/officeDocument/2006/relationships/hyperlink" Target="https://www.zhihu.com/question/54504471/answer/332657604" TargetMode="External"/><Relationship Id="rId1" Type="http://schemas.openxmlformats.org/officeDocument/2006/relationships/slideLayout" Target="../slideLayouts/slideLayout1.xml"/><Relationship Id="rId4" Type="http://schemas.openxmlformats.org/officeDocument/2006/relationships/hyperlink" Target="https://zhuanlan.zhihu.com/p/106687580"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D0CBC-5094-4697-A477-ABFBFE922F9E}"/>
              </a:ext>
            </a:extLst>
          </p:cNvPr>
          <p:cNvSpPr>
            <a:spLocks noGrp="1"/>
          </p:cNvSpPr>
          <p:nvPr>
            <p:ph type="ctrTitle"/>
          </p:nvPr>
        </p:nvSpPr>
        <p:spPr/>
        <p:txBody>
          <a:bodyPr>
            <a:noAutofit/>
          </a:bodyPr>
          <a:lstStyle/>
          <a:p>
            <a:r>
              <a:rPr lang="en-US" altLang="zh-CN" sz="3600" dirty="0" err="1"/>
              <a:t>Spatio</a:t>
            </a:r>
            <a:r>
              <a:rPr lang="en-US" altLang="zh-CN" sz="3600" dirty="0"/>
              <a:t>-Temporal Graph Convolutional Networks: A Deep Learning Framework  for Traffic Forecasting</a:t>
            </a:r>
            <a:endParaRPr lang="zh-CN" altLang="en-US" sz="3600" dirty="0"/>
          </a:p>
        </p:txBody>
      </p:sp>
      <p:sp>
        <p:nvSpPr>
          <p:cNvPr id="3" name="副标题 2">
            <a:extLst>
              <a:ext uri="{FF2B5EF4-FFF2-40B4-BE49-F238E27FC236}">
                <a16:creationId xmlns:a16="http://schemas.microsoft.com/office/drawing/2014/main" id="{7A73403D-BB5E-4BAE-A6D9-58E6F1F975C5}"/>
              </a:ext>
            </a:extLst>
          </p:cNvPr>
          <p:cNvSpPr>
            <a:spLocks noGrp="1"/>
          </p:cNvSpPr>
          <p:nvPr>
            <p:ph type="subTitle" idx="1"/>
          </p:nvPr>
        </p:nvSpPr>
        <p:spPr/>
        <p:txBody>
          <a:bodyPr>
            <a:normAutofit fontScale="77500" lnSpcReduction="20000"/>
          </a:bodyPr>
          <a:lstStyle/>
          <a:p>
            <a:r>
              <a:rPr lang="en-US" altLang="zh-CN" dirty="0"/>
              <a:t>Bing Yu</a:t>
            </a:r>
            <a:r>
              <a:rPr lang="en-US" altLang="zh-CN" baseline="30000" dirty="0"/>
              <a:t>*1</a:t>
            </a:r>
            <a:r>
              <a:rPr lang="en-US" altLang="zh-CN" dirty="0"/>
              <a:t>,Haoteng Yin</a:t>
            </a:r>
            <a:r>
              <a:rPr lang="en-US" altLang="zh-CN" baseline="30000" dirty="0"/>
              <a:t>*23</a:t>
            </a:r>
            <a:r>
              <a:rPr lang="en-US" altLang="zh-CN" dirty="0"/>
              <a:t>,Zhanxin Zhu</a:t>
            </a:r>
            <a:r>
              <a:rPr lang="en-US" altLang="zh-CN" baseline="30000" dirty="0"/>
              <a:t>34</a:t>
            </a:r>
          </a:p>
          <a:p>
            <a:r>
              <a:rPr lang="en-US" altLang="zh-CN" dirty="0"/>
              <a:t>1 School of Mathematical Sciences, Peking University, Beijing, China</a:t>
            </a:r>
          </a:p>
          <a:p>
            <a:r>
              <a:rPr lang="en-US" altLang="zh-CN" dirty="0"/>
              <a:t>2 Academy for Advanced Interdisciplinary Studies, Peking University, Beijing, China</a:t>
            </a:r>
          </a:p>
          <a:p>
            <a:r>
              <a:rPr lang="en-US" altLang="zh-CN" dirty="0"/>
              <a:t>3 Center for Data Science, Peking University, Beijing, China</a:t>
            </a:r>
          </a:p>
          <a:p>
            <a:r>
              <a:rPr lang="en-US" altLang="zh-CN" dirty="0"/>
              <a:t>4 Beijing Institute of Big Data Research (BIBDR), Beijing, China</a:t>
            </a:r>
            <a:endParaRPr lang="zh-CN" altLang="en-US" dirty="0"/>
          </a:p>
        </p:txBody>
      </p:sp>
    </p:spTree>
    <p:extLst>
      <p:ext uri="{BB962C8B-B14F-4D97-AF65-F5344CB8AC3E}">
        <p14:creationId xmlns:p14="http://schemas.microsoft.com/office/powerpoint/2010/main" val="299864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A85FEE-13D2-43A1-BD23-94A517AE7499}"/>
              </a:ext>
            </a:extLst>
          </p:cNvPr>
          <p:cNvSpPr>
            <a:spLocks noGrp="1"/>
          </p:cNvSpPr>
          <p:nvPr>
            <p:ph type="title"/>
          </p:nvPr>
        </p:nvSpPr>
        <p:spPr/>
        <p:txBody>
          <a:bodyPr/>
          <a:lstStyle/>
          <a:p>
            <a:r>
              <a:rPr lang="zh-CN" altLang="en-US" dirty="0"/>
              <a:t>时间卷积</a:t>
            </a:r>
          </a:p>
        </p:txBody>
      </p:sp>
      <p:pic>
        <p:nvPicPr>
          <p:cNvPr id="4" name="内容占位符 3">
            <a:extLst>
              <a:ext uri="{FF2B5EF4-FFF2-40B4-BE49-F238E27FC236}">
                <a16:creationId xmlns:a16="http://schemas.microsoft.com/office/drawing/2014/main" id="{ACAAE451-2A74-4C6D-B7AA-4ED4A6081D59}"/>
              </a:ext>
            </a:extLst>
          </p:cNvPr>
          <p:cNvPicPr>
            <a:picLocks noGrp="1" noChangeAspect="1"/>
          </p:cNvPicPr>
          <p:nvPr>
            <p:ph idx="1"/>
          </p:nvPr>
        </p:nvPicPr>
        <p:blipFill>
          <a:blip r:embed="rId3"/>
          <a:stretch>
            <a:fillRect/>
          </a:stretch>
        </p:blipFill>
        <p:spPr>
          <a:xfrm>
            <a:off x="736683" y="1690688"/>
            <a:ext cx="2786745" cy="435133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87EB744-49CF-4974-A496-5485FFD86DAA}"/>
                  </a:ext>
                </a:extLst>
              </p:cNvPr>
              <p:cNvSpPr txBox="1"/>
              <p:nvPr/>
            </p:nvSpPr>
            <p:spPr>
              <a:xfrm>
                <a:off x="6010940" y="1477925"/>
                <a:ext cx="4476307" cy="3733907"/>
              </a:xfrm>
              <a:prstGeom prst="rect">
                <a:avLst/>
              </a:prstGeom>
              <a:noFill/>
            </p:spPr>
            <p:txBody>
              <a:bodyPr wrap="square" rtlCol="0">
                <a:spAutoFit/>
              </a:bodyPr>
              <a:lstStyle/>
              <a:p>
                <a:r>
                  <a:rPr lang="zh-CN" altLang="en-US" dirty="0">
                    <a:ea typeface="Cambria Math" panose="02040503050406030204" pitchFamily="18" charset="0"/>
                  </a:rPr>
                  <a:t>对于</a:t>
                </a:r>
                <a14:m>
                  <m:oMath xmlns:m="http://schemas.openxmlformats.org/officeDocument/2006/math">
                    <m:r>
                      <a:rPr lang="zh-CN" altLang="en-US" i="1">
                        <a:latin typeface="Cambria Math" panose="02040503050406030204" pitchFamily="18" charset="0"/>
                        <a:ea typeface="Cambria Math" panose="02040503050406030204" pitchFamily="18" charset="0"/>
                      </a:rPr>
                      <m:t>每个</m:t>
                    </m:r>
                    <m:r>
                      <a:rPr lang="zh-CN" altLang="en-US" i="1" smtClean="0">
                        <a:latin typeface="Cambria Math" panose="02040503050406030204" pitchFamily="18" charset="0"/>
                        <a:ea typeface="Cambria Math" panose="02040503050406030204" pitchFamily="18" charset="0"/>
                      </a:rPr>
                      <m:t>节点</m:t>
                    </m:r>
                    <m:r>
                      <a:rPr lang="zh-CN" altLang="en-US" i="1">
                        <a:latin typeface="Cambria Math" panose="02040503050406030204" pitchFamily="18" charset="0"/>
                        <a:ea typeface="Cambria Math" panose="02040503050406030204" pitchFamily="18" charset="0"/>
                      </a:rPr>
                      <m:t>的</m:t>
                    </m:r>
                    <m:r>
                      <a:rPr lang="zh-CN" altLang="en-US" i="1" smtClean="0">
                        <a:latin typeface="Cambria Math" panose="02040503050406030204" pitchFamily="18" charset="0"/>
                        <a:ea typeface="Cambria Math" panose="02040503050406030204" pitchFamily="18" charset="0"/>
                      </a:rPr>
                      <m:t>输入</m:t>
                    </m:r>
                    <m:r>
                      <a:rPr lang="zh-CN" altLang="en-US" i="1">
                        <a:latin typeface="Cambria Math" panose="02040503050406030204" pitchFamily="18" charset="0"/>
                        <a:ea typeface="Cambria Math" panose="02040503050406030204" pitchFamily="18" charset="0"/>
                      </a:rPr>
                      <m:t>：</m:t>
                    </m:r>
                    <m:r>
                      <a:rPr lang="en-US" altLang="zh-CN">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r>
                      <m:rPr>
                        <m:sty m:val="p"/>
                      </m:rPr>
                      <a:rPr lang="en-US" altLang="zh-CN" i="1" smtClean="0">
                        <a:latin typeface="Cambria Math" panose="02040503050406030204" pitchFamily="18" charset="0"/>
                        <a:ea typeface="Cambria Math" panose="02040503050406030204" pitchFamily="18" charset="0"/>
                      </a:rPr>
                      <m:t>Y</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𝑖</m:t>
                            </m:r>
                          </m:sub>
                        </m:sSub>
                      </m:sup>
                    </m:sSup>
                    <m:r>
                      <a:rPr lang="zh-CN" altLang="en-US" i="1">
                        <a:latin typeface="Cambria Math" panose="02040503050406030204" pitchFamily="18" charset="0"/>
                        <a:ea typeface="Cambria Math" panose="02040503050406030204" pitchFamily="18" charset="0"/>
                      </a:rPr>
                      <m:t>，</m:t>
                    </m:r>
                  </m:oMath>
                </a14:m>
                <a:endParaRPr lang="en-US" altLang="zh-CN" dirty="0"/>
              </a:p>
              <a:p>
                <a:endParaRPr lang="en-US" altLang="zh-CN" dirty="0"/>
              </a:p>
              <a:p>
                <a:r>
                  <a:rPr lang="en-US" altLang="zh-CN" dirty="0"/>
                  <a:t>1D-</a:t>
                </a:r>
                <a:r>
                  <a:rPr lang="zh-CN" altLang="en-US" dirty="0"/>
                  <a:t>卷积核：</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Γ</m:t>
                    </m:r>
                    <m:r>
                      <a:rPr lang="el-GR" altLang="zh-CN" i="1" smtClean="0">
                        <a:latin typeface="Cambria Math" panose="02040503050406030204" pitchFamily="18" charset="0"/>
                        <a:ea typeface="Cambria Math" panose="02040503050406030204" pitchFamily="18" charset="0"/>
                      </a:rPr>
                      <m:t>∈ </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K</m:t>
                            </m:r>
                          </m:e>
                          <m:sub>
                            <m:r>
                              <a:rPr lang="en-US" altLang="zh-CN" b="0" i="1" smtClean="0">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×2</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𝑜</m:t>
                            </m:r>
                          </m:sub>
                        </m:sSub>
                      </m:sup>
                    </m:sSup>
                  </m:oMath>
                </a14:m>
                <a:r>
                  <a:rPr lang="en-US" altLang="zh-CN" dirty="0"/>
                  <a:t> </a:t>
                </a:r>
              </a:p>
              <a:p>
                <a:endParaRPr lang="en-US" altLang="zh-CN" dirty="0"/>
              </a:p>
              <a:p>
                <a:r>
                  <a:rPr lang="zh-CN" altLang="en-US" dirty="0"/>
                  <a:t>卷积的输出：</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𝑄</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𝐾</m:t>
                            </m:r>
                          </m:e>
                          <m:sub>
                            <m:r>
                              <a:rPr lang="en-US" altLang="zh-CN" b="0" i="1" smtClean="0">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ea typeface="Cambria Math" panose="02040503050406030204" pitchFamily="18" charset="0"/>
                          </a:rPr>
                          <m:t>+1)×(2</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𝑜</m:t>
                            </m:r>
                          </m:sub>
                        </m:sSub>
                        <m:r>
                          <a:rPr lang="en-US" altLang="zh-CN" b="0" i="1" smtClean="0">
                            <a:latin typeface="Cambria Math" panose="02040503050406030204" pitchFamily="18" charset="0"/>
                            <a:ea typeface="Cambria Math" panose="02040503050406030204" pitchFamily="18" charset="0"/>
                          </a:rPr>
                          <m:t>)</m:t>
                        </m:r>
                      </m:sup>
                    </m:sSup>
                  </m:oMath>
                </a14:m>
                <a:endParaRPr lang="en-US" altLang="zh-CN" dirty="0"/>
              </a:p>
              <a:p>
                <a:endParaRPr lang="en-US" altLang="zh-CN" dirty="0"/>
              </a:p>
              <a:p>
                <a:endParaRPr lang="en-US" altLang="zh-CN" dirty="0"/>
              </a:p>
              <a:p>
                <a:r>
                  <a:rPr lang="zh-CN" altLang="en-US" dirty="0"/>
                  <a:t>残差连接：</a:t>
                </a:r>
                <a:endParaRPr lang="en-US" altLang="zh-CN" dirty="0"/>
              </a:p>
              <a:p>
                <a:r>
                  <a:rPr lang="zh-CN" altLang="en-US" dirty="0">
                    <a:ea typeface="Cambria Math" panose="02040503050406030204" pitchFamily="18" charset="0"/>
                  </a:rPr>
                  <a:t>对</a:t>
                </a:r>
                <a14:m>
                  <m:oMath xmlns:m="http://schemas.openxmlformats.org/officeDocument/2006/math">
                    <m:r>
                      <m:rPr>
                        <m:sty m:val="p"/>
                      </m:rPr>
                      <a:rPr lang="en-US" altLang="zh-CN" i="1" dirty="0">
                        <a:latin typeface="Cambria Math" panose="02040503050406030204" pitchFamily="18" charset="0"/>
                        <a:ea typeface="Cambria Math" panose="02040503050406030204" pitchFamily="18" charset="0"/>
                      </a:rPr>
                      <m:t>Y</m:t>
                    </m:r>
                    <m:r>
                      <a:rPr lang="zh-CN" altLang="en-US" i="1" dirty="0" smtClean="0">
                        <a:latin typeface="Cambria Math" panose="02040503050406030204" pitchFamily="18" charset="0"/>
                        <a:ea typeface="Cambria Math" panose="02040503050406030204" pitchFamily="18" charset="0"/>
                      </a:rPr>
                      <m:t>进行</m:t>
                    </m:r>
                    <m:r>
                      <a:rPr lang="zh-CN" altLang="en-US" i="1" dirty="0">
                        <a:latin typeface="Cambria Math" panose="02040503050406030204" pitchFamily="18" charset="0"/>
                        <a:ea typeface="Cambria Math" panose="02040503050406030204" pitchFamily="18" charset="0"/>
                      </a:rPr>
                      <m:t>截断</m:t>
                    </m:r>
                    <m:r>
                      <a:rPr lang="zh-CN" altLang="en-US" i="1" dirty="0" smtClean="0">
                        <a:latin typeface="Cambria Math" panose="02040503050406030204" pitchFamily="18" charset="0"/>
                        <a:ea typeface="Cambria Math" panose="02040503050406030204" pitchFamily="18" charset="0"/>
                      </a:rPr>
                      <m:t>，</m:t>
                    </m:r>
                    <m:r>
                      <a:rPr lang="zh-CN" altLang="en-US" i="1" dirty="0">
                        <a:latin typeface="Cambria Math" panose="02040503050406030204" pitchFamily="18" charset="0"/>
                        <a:ea typeface="Cambria Math" panose="02040503050406030204" pitchFamily="18" charset="0"/>
                      </a:rPr>
                      <m:t>得到</m:t>
                    </m:r>
                    <m:r>
                      <a:rPr lang="en-US" altLang="zh-CN" b="0" i="1" dirty="0" smtClean="0">
                        <a:latin typeface="Cambria Math" panose="02040503050406030204" pitchFamily="18" charset="0"/>
                        <a:ea typeface="Cambria Math" panose="02040503050406030204" pitchFamily="18" charset="0"/>
                      </a:rPr>
                      <m:t>   </m:t>
                    </m:r>
                    <m:sSup>
                      <m:sSupPr>
                        <m:ctrlPr>
                          <a:rPr lang="en-US" altLang="zh-CN" i="1" dirty="0" smtClean="0">
                            <a:latin typeface="Cambria Math" panose="02040503050406030204" pitchFamily="18" charset="0"/>
                            <a:ea typeface="Cambria Math" panose="02040503050406030204" pitchFamily="18" charset="0"/>
                          </a:rPr>
                        </m:ctrlPr>
                      </m:sSupPr>
                      <m:e>
                        <m:r>
                          <a:rPr lang="en-US" altLang="zh-CN" b="0" i="1" dirty="0" smtClean="0">
                            <a:latin typeface="Cambria Math" panose="02040503050406030204" pitchFamily="18" charset="0"/>
                            <a:ea typeface="Cambria Math" panose="02040503050406030204" pitchFamily="18" charset="0"/>
                          </a:rPr>
                          <m:t>𝑌</m:t>
                        </m:r>
                      </m:e>
                      <m:sup>
                        <m:r>
                          <a:rPr lang="en-US" altLang="zh-CN" b="0" i="1" dirty="0" smtClean="0">
                            <a:latin typeface="Cambria Math" panose="02040503050406030204" pitchFamily="18" charset="0"/>
                            <a:ea typeface="Cambria Math" panose="02040503050406030204" pitchFamily="18" charset="0"/>
                          </a:rPr>
                          <m:t>′</m:t>
                        </m:r>
                      </m:sup>
                    </m:sSup>
                    <m:r>
                      <a:rPr lang="en-US" altLang="zh-CN" i="1" dirty="0" smtClean="0">
                        <a:latin typeface="Cambria Math" panose="02040503050406030204" pitchFamily="18" charset="0"/>
                        <a:ea typeface="Cambria Math" panose="02040503050406030204" pitchFamily="18" charset="0"/>
                      </a:rPr>
                      <m:t>∈</m:t>
                    </m:r>
                    <m:sSup>
                      <m:sSupPr>
                        <m:ctrlPr>
                          <a:rPr lang="en-US" altLang="zh-CN" i="1" dirty="0" smtClean="0">
                            <a:latin typeface="Cambria Math" panose="02040503050406030204" pitchFamily="18" charset="0"/>
                            <a:ea typeface="Cambria Math" panose="02040503050406030204" pitchFamily="18" charset="0"/>
                          </a:rPr>
                        </m:ctrlPr>
                      </m:sSupPr>
                      <m:e>
                        <m:r>
                          <a:rPr lang="en-US" altLang="zh-CN" i="1" dirty="0" smtClean="0">
                            <a:latin typeface="Cambria Math" panose="02040503050406030204" pitchFamily="18" charset="0"/>
                            <a:ea typeface="Cambria Math" panose="02040503050406030204" pitchFamily="18" charset="0"/>
                          </a:rPr>
                          <m:t>ℝ</m:t>
                        </m:r>
                      </m:e>
                      <m:sup>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𝑀</m:t>
                        </m:r>
                        <m: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𝐾</m:t>
                            </m:r>
                          </m:e>
                          <m:sub>
                            <m:r>
                              <a:rPr lang="en-US" altLang="zh-CN" b="0" i="1" dirty="0" smtClean="0">
                                <a:latin typeface="Cambria Math" panose="02040503050406030204" pitchFamily="18" charset="0"/>
                                <a:ea typeface="Cambria Math" panose="02040503050406030204" pitchFamily="18" charset="0"/>
                              </a:rPr>
                              <m:t>𝑡</m:t>
                            </m:r>
                          </m:sub>
                        </m:sSub>
                        <m:r>
                          <a:rPr lang="en-US" altLang="zh-CN" b="0" i="1" dirty="0" smtClean="0">
                            <a:latin typeface="Cambria Math" panose="02040503050406030204" pitchFamily="18" charset="0"/>
                            <a:ea typeface="Cambria Math" panose="02040503050406030204" pitchFamily="18" charset="0"/>
                          </a:rPr>
                          <m:t>+1)×</m:t>
                        </m:r>
                        <m:sSub>
                          <m:sSubPr>
                            <m:ctrlPr>
                              <a:rPr lang="en-US" altLang="zh-CN" b="0" i="1" dirty="0" smtClean="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𝐶</m:t>
                            </m:r>
                          </m:e>
                          <m:sub>
                            <m:r>
                              <a:rPr lang="en-US" altLang="zh-CN" b="0" i="1" dirty="0" smtClean="0">
                                <a:latin typeface="Cambria Math" panose="02040503050406030204" pitchFamily="18" charset="0"/>
                                <a:ea typeface="Cambria Math" panose="02040503050406030204" pitchFamily="18" charset="0"/>
                              </a:rPr>
                              <m:t>𝑜</m:t>
                            </m:r>
                          </m:sub>
                        </m:sSub>
                      </m:sup>
                    </m:sSup>
                  </m:oMath>
                </a14:m>
                <a:endParaRPr lang="en-US" altLang="zh-CN" dirty="0"/>
              </a:p>
              <a:p>
                <a:endParaRPr lang="en-US" altLang="zh-CN" dirty="0"/>
              </a:p>
              <a:p>
                <a14:m>
                  <m:oMath xmlns:m="http://schemas.openxmlformats.org/officeDocument/2006/math">
                    <m:r>
                      <m:rPr>
                        <m:sty m:val="p"/>
                      </m:rPr>
                      <a:rPr lang="en-US" altLang="zh-CN" i="1" dirty="0" smtClean="0">
                        <a:latin typeface="Cambria Math" panose="02040503050406030204" pitchFamily="18" charset="0"/>
                      </a:rPr>
                      <m:t>P</m:t>
                    </m:r>
                    <m:r>
                      <a:rPr lang="en-US" altLang="zh-CN" b="0" i="1" dirty="0" smtClean="0">
                        <a:latin typeface="Cambria Math" panose="02040503050406030204" pitchFamily="18" charset="0"/>
                      </a:rPr>
                      <m:t>=</m:t>
                    </m:r>
                    <m:r>
                      <a:rPr lang="en-US" altLang="zh-CN" b="0" i="1" dirty="0" smtClean="0">
                        <a:solidFill>
                          <a:srgbClr val="FF0000"/>
                        </a:solidFill>
                        <a:latin typeface="Cambria Math" panose="02040503050406030204" pitchFamily="18" charset="0"/>
                      </a:rPr>
                      <m:t>𝑃</m:t>
                    </m:r>
                    <m:r>
                      <a:rPr lang="en-US" altLang="zh-CN" b="0" i="1" dirty="0" smtClean="0">
                        <a:solidFill>
                          <a:srgbClr val="FF0000"/>
                        </a:solidFill>
                        <a:latin typeface="Cambria Math" panose="02040503050406030204" pitchFamily="18" charset="0"/>
                      </a:rPr>
                      <m:t>+</m:t>
                    </m:r>
                    <m:sSup>
                      <m:sSupPr>
                        <m:ctrlPr>
                          <a:rPr lang="en-US" altLang="zh-CN" b="0" i="1" dirty="0" smtClean="0">
                            <a:solidFill>
                              <a:srgbClr val="FF0000"/>
                            </a:solidFill>
                            <a:latin typeface="Cambria Math" panose="02040503050406030204" pitchFamily="18" charset="0"/>
                          </a:rPr>
                        </m:ctrlPr>
                      </m:sSupPr>
                      <m:e>
                        <m:r>
                          <a:rPr lang="en-US" altLang="zh-CN" b="0" i="1" dirty="0" smtClean="0">
                            <a:solidFill>
                              <a:srgbClr val="FF0000"/>
                            </a:solidFill>
                            <a:latin typeface="Cambria Math" panose="02040503050406030204" pitchFamily="18" charset="0"/>
                          </a:rPr>
                          <m:t>𝑌</m:t>
                        </m:r>
                      </m:e>
                      <m:sup>
                        <m:r>
                          <a:rPr lang="en-US" altLang="zh-CN" b="0" i="1" dirty="0" smtClean="0">
                            <a:solidFill>
                              <a:srgbClr val="FF0000"/>
                            </a:solidFill>
                            <a:latin typeface="Cambria Math" panose="02040503050406030204" pitchFamily="18" charset="0"/>
                          </a:rPr>
                          <m:t>′</m:t>
                        </m:r>
                      </m:sup>
                    </m:sSup>
                  </m:oMath>
                </a14:m>
                <a:r>
                  <a:rPr lang="en-US" altLang="zh-CN" dirty="0"/>
                  <a:t> </a:t>
                </a:r>
                <a:r>
                  <a:rPr lang="zh-CN" altLang="en-US" dirty="0"/>
                  <a:t>通道</a:t>
                </a:r>
                <a:endParaRPr lang="en-US" altLang="zh-CN" dirty="0"/>
              </a:p>
              <a:p>
                <a:endParaRPr lang="en-US" altLang="zh-CN" dirty="0"/>
              </a:p>
              <a:p>
                <a:r>
                  <a:rPr lang="en-US" altLang="zh-CN" dirty="0"/>
                  <a:t>GLU:</a:t>
                </a:r>
                <a14:m>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𝜎</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𝑄</m:t>
                        </m:r>
                      </m:e>
                    </m:d>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𝐾</m:t>
                            </m:r>
                          </m:e>
                          <m:sub>
                            <m:r>
                              <a:rPr lang="en-US" altLang="zh-CN" i="1">
                                <a:latin typeface="Cambria Math" panose="02040503050406030204" pitchFamily="18" charset="0"/>
                                <a:ea typeface="Cambria Math" panose="02040503050406030204" pitchFamily="18" charset="0"/>
                              </a:rPr>
                              <m:t>𝑡</m:t>
                            </m:r>
                          </m:sub>
                        </m:sSub>
                        <m:r>
                          <a:rPr lang="en-US" altLang="zh-CN" i="1">
                            <a:latin typeface="Cambria Math" panose="02040503050406030204" pitchFamily="18" charset="0"/>
                            <a:ea typeface="Cambria Math" panose="02040503050406030204" pitchFamily="18" charset="0"/>
                          </a:rPr>
                          <m:t>+1)×</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𝑜</m:t>
                            </m:r>
                          </m:sub>
                        </m:sSub>
                      </m:sup>
                    </m:sSup>
                  </m:oMath>
                </a14:m>
                <a:endParaRPr lang="en-US" altLang="zh-CN" dirty="0"/>
              </a:p>
            </p:txBody>
          </p:sp>
        </mc:Choice>
        <mc:Fallback xmlns="">
          <p:sp>
            <p:nvSpPr>
              <p:cNvPr id="5" name="文本框 4">
                <a:extLst>
                  <a:ext uri="{FF2B5EF4-FFF2-40B4-BE49-F238E27FC236}">
                    <a16:creationId xmlns:a16="http://schemas.microsoft.com/office/drawing/2014/main" id="{287EB744-49CF-4974-A496-5485FFD86DAA}"/>
                  </a:ext>
                </a:extLst>
              </p:cNvPr>
              <p:cNvSpPr txBox="1">
                <a:spLocks noRot="1" noChangeAspect="1" noMove="1" noResize="1" noEditPoints="1" noAdjustHandles="1" noChangeArrowheads="1" noChangeShapeType="1" noTextEdit="1"/>
              </p:cNvSpPr>
              <p:nvPr/>
            </p:nvSpPr>
            <p:spPr>
              <a:xfrm>
                <a:off x="6010940" y="1477925"/>
                <a:ext cx="4476307" cy="3733907"/>
              </a:xfrm>
              <a:prstGeom prst="rect">
                <a:avLst/>
              </a:prstGeom>
              <a:blipFill>
                <a:blip r:embed="rId4"/>
                <a:stretch>
                  <a:fillRect l="-1090" t="-1305" b="-16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E0DBA81-E23B-44D4-9E5D-4505DEDD4B5F}"/>
                  </a:ext>
                </a:extLst>
              </p:cNvPr>
              <p:cNvSpPr txBox="1"/>
              <p:nvPr/>
            </p:nvSpPr>
            <p:spPr>
              <a:xfrm>
                <a:off x="5791200" y="5568648"/>
                <a:ext cx="4696047" cy="947888"/>
              </a:xfrm>
              <a:prstGeom prst="rect">
                <a:avLst/>
              </a:prstGeom>
              <a:noFill/>
            </p:spPr>
            <p:txBody>
              <a:bodyPr wrap="square" rtlCol="0">
                <a:spAutoFit/>
              </a:bodyPr>
              <a:lstStyle/>
              <a:p>
                <a:r>
                  <a:rPr lang="zh-CN" altLang="en-US" dirty="0"/>
                  <a:t>对于整个图来说，输入是</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Υ</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R</m:t>
                        </m:r>
                      </m:e>
                      <m: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𝑖</m:t>
                            </m:r>
                          </m:sub>
                        </m:sSub>
                      </m:sup>
                    </m:sSup>
                  </m:oMath>
                </a14:m>
                <a:endParaRPr lang="en-US" altLang="zh-CN" dirty="0"/>
              </a:p>
              <a:p>
                <a:endParaRPr lang="en-US" altLang="zh-CN" dirty="0"/>
              </a:p>
              <a:p>
                <a:r>
                  <a:rPr lang="zh-CN" altLang="en-US" dirty="0"/>
                  <a:t>输出是</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Γ</m:t>
                        </m:r>
                      </m:e>
                      <m:sub>
                        <m:r>
                          <a:rPr lang="zh-CN" altLang="en-US" i="1">
                            <a:latin typeface="Cambria Math" panose="02040503050406030204" pitchFamily="18" charset="0"/>
                          </a:rPr>
                          <m:t>∗</m:t>
                        </m:r>
                        <m:r>
                          <m:rPr>
                            <m:sty m:val="p"/>
                          </m:rPr>
                          <a:rPr lang="el-GR" altLang="zh-CN" i="1" smtClean="0">
                            <a:latin typeface="Cambria Math" panose="02040503050406030204" pitchFamily="18" charset="0"/>
                            <a:ea typeface="Cambria Math" panose="02040503050406030204" pitchFamily="18" charset="0"/>
                          </a:rPr>
                          <m:t>Τ</m:t>
                        </m:r>
                      </m:sub>
                    </m:sSub>
                    <m:r>
                      <m:rPr>
                        <m:sty m:val="p"/>
                      </m:rPr>
                      <a:rPr lang="el-GR" altLang="zh-CN" i="1" smtClean="0">
                        <a:latin typeface="Cambria Math" panose="02040503050406030204" pitchFamily="18" charset="0"/>
                        <a:ea typeface="Cambria Math" panose="02040503050406030204" pitchFamily="18" charset="0"/>
                      </a:rPr>
                      <m:t>Υ</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l-GR" altLang="zh-CN"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𝐾</m:t>
                            </m:r>
                          </m:e>
                          <m:sub>
                            <m:r>
                              <a:rPr lang="en-US" altLang="zh-CN" b="0" i="1" smtClean="0">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𝑜</m:t>
                            </m:r>
                          </m:sub>
                        </m:sSub>
                      </m:sup>
                    </m:sSup>
                  </m:oMath>
                </a14:m>
                <a:endParaRPr lang="zh-CN" altLang="en-US" dirty="0"/>
              </a:p>
            </p:txBody>
          </p:sp>
        </mc:Choice>
        <mc:Fallback xmlns="">
          <p:sp>
            <p:nvSpPr>
              <p:cNvPr id="7" name="文本框 6">
                <a:extLst>
                  <a:ext uri="{FF2B5EF4-FFF2-40B4-BE49-F238E27FC236}">
                    <a16:creationId xmlns:a16="http://schemas.microsoft.com/office/drawing/2014/main" id="{BE0DBA81-E23B-44D4-9E5D-4505DEDD4B5F}"/>
                  </a:ext>
                </a:extLst>
              </p:cNvPr>
              <p:cNvSpPr txBox="1">
                <a:spLocks noRot="1" noChangeAspect="1" noMove="1" noResize="1" noEditPoints="1" noAdjustHandles="1" noChangeArrowheads="1" noChangeShapeType="1" noTextEdit="1"/>
              </p:cNvSpPr>
              <p:nvPr/>
            </p:nvSpPr>
            <p:spPr>
              <a:xfrm>
                <a:off x="5791200" y="5568648"/>
                <a:ext cx="4696047" cy="947888"/>
              </a:xfrm>
              <a:prstGeom prst="rect">
                <a:avLst/>
              </a:prstGeom>
              <a:blipFill>
                <a:blip r:embed="rId5"/>
                <a:stretch>
                  <a:fillRect l="-1039" t="-3205" b="-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4646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BBA47E-CD69-4CA6-8A6F-04D54E31AB3E}"/>
              </a:ext>
            </a:extLst>
          </p:cNvPr>
          <p:cNvSpPr>
            <a:spLocks noGrp="1"/>
          </p:cNvSpPr>
          <p:nvPr>
            <p:ph type="title"/>
          </p:nvPr>
        </p:nvSpPr>
        <p:spPr/>
        <p:txBody>
          <a:bodyPr/>
          <a:lstStyle/>
          <a:p>
            <a:r>
              <a:rPr lang="zh-CN" altLang="en-US" dirty="0">
                <a:solidFill>
                  <a:srgbClr val="FF0000"/>
                </a:solidFill>
              </a:rPr>
              <a:t>谱图卷积</a:t>
            </a:r>
          </a:p>
        </p:txBody>
      </p:sp>
      <p:pic>
        <p:nvPicPr>
          <p:cNvPr id="4" name="内容占位符 3">
            <a:extLst>
              <a:ext uri="{FF2B5EF4-FFF2-40B4-BE49-F238E27FC236}">
                <a16:creationId xmlns:a16="http://schemas.microsoft.com/office/drawing/2014/main" id="{D7821110-DF05-4435-915F-AC1E794C4993}"/>
              </a:ext>
            </a:extLst>
          </p:cNvPr>
          <p:cNvPicPr>
            <a:picLocks noGrp="1" noChangeAspect="1"/>
          </p:cNvPicPr>
          <p:nvPr>
            <p:ph idx="1"/>
          </p:nvPr>
        </p:nvPicPr>
        <p:blipFill>
          <a:blip r:embed="rId2"/>
          <a:stretch>
            <a:fillRect/>
          </a:stretch>
        </p:blipFill>
        <p:spPr>
          <a:xfrm>
            <a:off x="748553" y="1690689"/>
            <a:ext cx="4217894" cy="2536595"/>
          </a:xfrm>
          <a:prstGeom prst="rect">
            <a:avLst/>
          </a:prstGeom>
        </p:spPr>
      </p:pic>
      <p:sp>
        <p:nvSpPr>
          <p:cNvPr id="5" name="矩形 4">
            <a:extLst>
              <a:ext uri="{FF2B5EF4-FFF2-40B4-BE49-F238E27FC236}">
                <a16:creationId xmlns:a16="http://schemas.microsoft.com/office/drawing/2014/main" id="{8D9FB182-A692-459D-83FD-A6208EBA7F1D}"/>
              </a:ext>
            </a:extLst>
          </p:cNvPr>
          <p:cNvSpPr/>
          <p:nvPr/>
        </p:nvSpPr>
        <p:spPr>
          <a:xfrm>
            <a:off x="5387789" y="795296"/>
            <a:ext cx="6096000" cy="830997"/>
          </a:xfrm>
          <a:prstGeom prst="rect">
            <a:avLst/>
          </a:prstGeom>
        </p:spPr>
        <p:txBody>
          <a:bodyPr>
            <a:spAutoFit/>
          </a:bodyPr>
          <a:lstStyle/>
          <a:p>
            <a:r>
              <a:rPr lang="zh-CN" altLang="en-US" sz="1200" dirty="0"/>
              <a:t>拉普拉斯矩阵</a:t>
            </a:r>
            <a:r>
              <a:rPr lang="en-US" altLang="zh-CN" sz="1200" dirty="0"/>
              <a:t>L</a:t>
            </a:r>
            <a:r>
              <a:rPr lang="zh-CN" altLang="en-US" sz="1200" dirty="0"/>
              <a:t>是半正定对称矩阵：</a:t>
            </a:r>
            <a:endParaRPr lang="en-US" altLang="zh-CN" sz="1200" dirty="0"/>
          </a:p>
          <a:p>
            <a:r>
              <a:rPr lang="en-US" altLang="zh-CN" sz="1200" dirty="0"/>
              <a:t>1.</a:t>
            </a:r>
            <a:r>
              <a:rPr lang="zh-CN" altLang="en-US" sz="1200" dirty="0"/>
              <a:t>可以进行特征分解（谱分解），这就和</a:t>
            </a:r>
            <a:r>
              <a:rPr lang="en-US" altLang="zh-CN" sz="1200" dirty="0"/>
              <a:t>GCN</a:t>
            </a:r>
            <a:r>
              <a:rPr lang="zh-CN" altLang="en-US" sz="1200" dirty="0"/>
              <a:t>的</a:t>
            </a:r>
            <a:r>
              <a:rPr lang="en-US" altLang="zh-CN" sz="1200" dirty="0"/>
              <a:t>spectral domain</a:t>
            </a:r>
            <a:r>
              <a:rPr lang="zh-CN" altLang="en-US" sz="1200" dirty="0"/>
              <a:t>对应上了 。</a:t>
            </a:r>
            <a:endParaRPr lang="en-US" altLang="zh-CN" sz="1200" dirty="0"/>
          </a:p>
          <a:p>
            <a:r>
              <a:rPr lang="en-US" altLang="zh-CN" sz="1200" dirty="0"/>
              <a:t>2.</a:t>
            </a:r>
            <a:r>
              <a:rPr lang="zh-CN" altLang="en-US" sz="1200" dirty="0"/>
              <a:t>特征向量相互正交</a:t>
            </a:r>
            <a:endParaRPr lang="en-US" altLang="zh-CN" sz="1200" dirty="0"/>
          </a:p>
          <a:p>
            <a:r>
              <a:rPr lang="en-US" altLang="zh-CN" sz="1200" dirty="0"/>
              <a:t>3.</a:t>
            </a:r>
            <a:r>
              <a:rPr lang="zh-CN" altLang="en-US" sz="1200" dirty="0"/>
              <a:t>特征值一定非负</a:t>
            </a:r>
            <a:endParaRPr lang="en-US" altLang="zh-CN" sz="1200" dirty="0"/>
          </a:p>
        </p:txBody>
      </p:sp>
      <p:pic>
        <p:nvPicPr>
          <p:cNvPr id="6" name="图片 5">
            <a:extLst>
              <a:ext uri="{FF2B5EF4-FFF2-40B4-BE49-F238E27FC236}">
                <a16:creationId xmlns:a16="http://schemas.microsoft.com/office/drawing/2014/main" id="{AD71EEFC-D331-4602-995F-668C911C8C77}"/>
              </a:ext>
            </a:extLst>
          </p:cNvPr>
          <p:cNvPicPr>
            <a:picLocks noChangeAspect="1"/>
          </p:cNvPicPr>
          <p:nvPr/>
        </p:nvPicPr>
        <p:blipFill>
          <a:blip r:embed="rId3"/>
          <a:stretch>
            <a:fillRect/>
          </a:stretch>
        </p:blipFill>
        <p:spPr>
          <a:xfrm>
            <a:off x="5486402" y="2292490"/>
            <a:ext cx="6096000" cy="1332992"/>
          </a:xfrm>
          <a:prstGeom prst="rect">
            <a:avLst/>
          </a:prstGeom>
        </p:spPr>
      </p:pic>
      <p:cxnSp>
        <p:nvCxnSpPr>
          <p:cNvPr id="8" name="直接连接符 7">
            <a:extLst>
              <a:ext uri="{FF2B5EF4-FFF2-40B4-BE49-F238E27FC236}">
                <a16:creationId xmlns:a16="http://schemas.microsoft.com/office/drawing/2014/main" id="{8223F87A-FBB1-4E0E-8EB3-403F768EC84D}"/>
              </a:ext>
            </a:extLst>
          </p:cNvPr>
          <p:cNvCxnSpPr/>
          <p:nvPr/>
        </p:nvCxnSpPr>
        <p:spPr>
          <a:xfrm>
            <a:off x="5226424" y="744071"/>
            <a:ext cx="0" cy="5387788"/>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E3261EAE-441C-4BFA-BD95-D7AB3AD07A20}"/>
              </a:ext>
            </a:extLst>
          </p:cNvPr>
          <p:cNvSpPr/>
          <p:nvPr/>
        </p:nvSpPr>
        <p:spPr>
          <a:xfrm>
            <a:off x="5486402" y="1751527"/>
            <a:ext cx="992579" cy="369332"/>
          </a:xfrm>
          <a:prstGeom prst="rect">
            <a:avLst/>
          </a:prstGeom>
        </p:spPr>
        <p:txBody>
          <a:bodyPr wrap="none">
            <a:spAutoFit/>
          </a:bodyPr>
          <a:lstStyle/>
          <a:p>
            <a:r>
              <a:rPr lang="en-US" altLang="zh-CN" dirty="0"/>
              <a:t>L = D-A</a:t>
            </a:r>
            <a:endParaRPr lang="zh-CN" altLang="en-US" dirty="0"/>
          </a:p>
        </p:txBody>
      </p:sp>
      <p:pic>
        <p:nvPicPr>
          <p:cNvPr id="11" name="图片 10">
            <a:extLst>
              <a:ext uri="{FF2B5EF4-FFF2-40B4-BE49-F238E27FC236}">
                <a16:creationId xmlns:a16="http://schemas.microsoft.com/office/drawing/2014/main" id="{5A620A30-F18F-45C5-B17F-B31F6DE0B46D}"/>
              </a:ext>
            </a:extLst>
          </p:cNvPr>
          <p:cNvPicPr>
            <a:picLocks noChangeAspect="1"/>
          </p:cNvPicPr>
          <p:nvPr/>
        </p:nvPicPr>
        <p:blipFill>
          <a:blip r:embed="rId4"/>
          <a:stretch>
            <a:fillRect/>
          </a:stretch>
        </p:blipFill>
        <p:spPr>
          <a:xfrm>
            <a:off x="5387789" y="4030922"/>
            <a:ext cx="6395066" cy="1889204"/>
          </a:xfrm>
          <a:prstGeom prst="rect">
            <a:avLst/>
          </a:prstGeom>
        </p:spPr>
      </p:pic>
    </p:spTree>
    <p:extLst>
      <p:ext uri="{BB962C8B-B14F-4D97-AF65-F5344CB8AC3E}">
        <p14:creationId xmlns:p14="http://schemas.microsoft.com/office/powerpoint/2010/main" val="3543797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4B8F44-5A34-4836-9D16-FF77C6AFD70F}"/>
              </a:ext>
            </a:extLst>
          </p:cNvPr>
          <p:cNvSpPr>
            <a:spLocks noGrp="1"/>
          </p:cNvSpPr>
          <p:nvPr>
            <p:ph type="title"/>
          </p:nvPr>
        </p:nvSpPr>
        <p:spPr/>
        <p:txBody>
          <a:bodyPr/>
          <a:lstStyle/>
          <a:p>
            <a:r>
              <a:rPr lang="zh-CN" altLang="en-US" dirty="0"/>
              <a:t>谱分解</a:t>
            </a:r>
          </a:p>
        </p:txBody>
      </p:sp>
      <p:pic>
        <p:nvPicPr>
          <p:cNvPr id="4" name="内容占位符 3">
            <a:extLst>
              <a:ext uri="{FF2B5EF4-FFF2-40B4-BE49-F238E27FC236}">
                <a16:creationId xmlns:a16="http://schemas.microsoft.com/office/drawing/2014/main" id="{3D49F07A-3F9E-4DD2-A57B-9D94ACCE09C7}"/>
              </a:ext>
            </a:extLst>
          </p:cNvPr>
          <p:cNvPicPr>
            <a:picLocks noGrp="1" noChangeAspect="1"/>
          </p:cNvPicPr>
          <p:nvPr>
            <p:ph idx="1"/>
          </p:nvPr>
        </p:nvPicPr>
        <p:blipFill>
          <a:blip r:embed="rId2"/>
          <a:stretch>
            <a:fillRect/>
          </a:stretch>
        </p:blipFill>
        <p:spPr>
          <a:xfrm>
            <a:off x="838200" y="1816659"/>
            <a:ext cx="5475370" cy="4575175"/>
          </a:xfrm>
          <a:prstGeom prst="rect">
            <a:avLst/>
          </a:prstGeom>
        </p:spPr>
      </p:pic>
    </p:spTree>
    <p:extLst>
      <p:ext uri="{BB962C8B-B14F-4D97-AF65-F5344CB8AC3E}">
        <p14:creationId xmlns:p14="http://schemas.microsoft.com/office/powerpoint/2010/main" val="3352260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EBA5BF-90F0-4F2C-B5A9-9609771CE1A3}"/>
              </a:ext>
            </a:extLst>
          </p:cNvPr>
          <p:cNvSpPr>
            <a:spLocks noGrp="1"/>
          </p:cNvSpPr>
          <p:nvPr>
            <p:ph type="title"/>
          </p:nvPr>
        </p:nvSpPr>
        <p:spPr/>
        <p:txBody>
          <a:bodyPr/>
          <a:lstStyle/>
          <a:p>
            <a:r>
              <a:rPr lang="zh-CN" altLang="en-US" dirty="0"/>
              <a:t>图傅里叶变换</a:t>
            </a:r>
          </a:p>
        </p:txBody>
      </p:sp>
      <p:pic>
        <p:nvPicPr>
          <p:cNvPr id="8" name="图片 7">
            <a:extLst>
              <a:ext uri="{FF2B5EF4-FFF2-40B4-BE49-F238E27FC236}">
                <a16:creationId xmlns:a16="http://schemas.microsoft.com/office/drawing/2014/main" id="{267037FD-DA73-4AA5-B453-CC7947CE968D}"/>
              </a:ext>
            </a:extLst>
          </p:cNvPr>
          <p:cNvPicPr>
            <a:picLocks noChangeAspect="1"/>
          </p:cNvPicPr>
          <p:nvPr/>
        </p:nvPicPr>
        <p:blipFill>
          <a:blip r:embed="rId2"/>
          <a:stretch>
            <a:fillRect/>
          </a:stretch>
        </p:blipFill>
        <p:spPr>
          <a:xfrm>
            <a:off x="63595" y="1794155"/>
            <a:ext cx="5888970" cy="1325562"/>
          </a:xfrm>
          <a:prstGeom prst="rect">
            <a:avLst/>
          </a:prstGeom>
        </p:spPr>
      </p:pic>
      <p:pic>
        <p:nvPicPr>
          <p:cNvPr id="9" name="图片 8">
            <a:extLst>
              <a:ext uri="{FF2B5EF4-FFF2-40B4-BE49-F238E27FC236}">
                <a16:creationId xmlns:a16="http://schemas.microsoft.com/office/drawing/2014/main" id="{1470D1CC-28AB-4718-8D1F-6ABB34DC7A6A}"/>
              </a:ext>
            </a:extLst>
          </p:cNvPr>
          <p:cNvPicPr>
            <a:picLocks noChangeAspect="1"/>
          </p:cNvPicPr>
          <p:nvPr/>
        </p:nvPicPr>
        <p:blipFill>
          <a:blip r:embed="rId3"/>
          <a:stretch>
            <a:fillRect/>
          </a:stretch>
        </p:blipFill>
        <p:spPr>
          <a:xfrm>
            <a:off x="0" y="3429000"/>
            <a:ext cx="6431837" cy="2514818"/>
          </a:xfrm>
          <a:prstGeom prst="rect">
            <a:avLst/>
          </a:prstGeom>
        </p:spPr>
      </p:pic>
      <p:pic>
        <p:nvPicPr>
          <p:cNvPr id="12" name="图片 11">
            <a:extLst>
              <a:ext uri="{FF2B5EF4-FFF2-40B4-BE49-F238E27FC236}">
                <a16:creationId xmlns:a16="http://schemas.microsoft.com/office/drawing/2014/main" id="{6D3F2DBF-0D4F-478F-BC77-FD436A5DBCFE}"/>
              </a:ext>
            </a:extLst>
          </p:cNvPr>
          <p:cNvPicPr>
            <a:picLocks noChangeAspect="1"/>
          </p:cNvPicPr>
          <p:nvPr/>
        </p:nvPicPr>
        <p:blipFill>
          <a:blip r:embed="rId4"/>
          <a:stretch>
            <a:fillRect/>
          </a:stretch>
        </p:blipFill>
        <p:spPr>
          <a:xfrm>
            <a:off x="6717736" y="2026865"/>
            <a:ext cx="5410669" cy="2385267"/>
          </a:xfrm>
          <a:prstGeom prst="rect">
            <a:avLst/>
          </a:prstGeom>
        </p:spPr>
      </p:pic>
      <p:cxnSp>
        <p:nvCxnSpPr>
          <p:cNvPr id="14" name="直接连接符 13">
            <a:extLst>
              <a:ext uri="{FF2B5EF4-FFF2-40B4-BE49-F238E27FC236}">
                <a16:creationId xmlns:a16="http://schemas.microsoft.com/office/drawing/2014/main" id="{C6F46C28-A08C-4E95-A3C1-793EB2C8A1FE}"/>
              </a:ext>
            </a:extLst>
          </p:cNvPr>
          <p:cNvCxnSpPr/>
          <p:nvPr/>
        </p:nvCxnSpPr>
        <p:spPr>
          <a:xfrm>
            <a:off x="6580094" y="1690688"/>
            <a:ext cx="0" cy="425313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062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EE948-D64B-43EF-8F1B-C93C96A5253A}"/>
              </a:ext>
            </a:extLst>
          </p:cNvPr>
          <p:cNvSpPr>
            <a:spLocks noGrp="1"/>
          </p:cNvSpPr>
          <p:nvPr>
            <p:ph type="title"/>
          </p:nvPr>
        </p:nvSpPr>
        <p:spPr/>
        <p:txBody>
          <a:bodyPr/>
          <a:lstStyle/>
          <a:p>
            <a:r>
              <a:rPr lang="zh-CN" altLang="en-US" dirty="0"/>
              <a:t>图傅里叶逆变换</a:t>
            </a:r>
          </a:p>
        </p:txBody>
      </p:sp>
      <p:pic>
        <p:nvPicPr>
          <p:cNvPr id="4" name="内容占位符 3">
            <a:extLst>
              <a:ext uri="{FF2B5EF4-FFF2-40B4-BE49-F238E27FC236}">
                <a16:creationId xmlns:a16="http://schemas.microsoft.com/office/drawing/2014/main" id="{BEB35588-7440-43AB-A478-808378D2F938}"/>
              </a:ext>
            </a:extLst>
          </p:cNvPr>
          <p:cNvPicPr>
            <a:picLocks noGrp="1" noChangeAspect="1"/>
          </p:cNvPicPr>
          <p:nvPr>
            <p:ph idx="1"/>
          </p:nvPr>
        </p:nvPicPr>
        <p:blipFill>
          <a:blip r:embed="rId2"/>
          <a:stretch>
            <a:fillRect/>
          </a:stretch>
        </p:blipFill>
        <p:spPr>
          <a:xfrm>
            <a:off x="692353" y="1690688"/>
            <a:ext cx="4693363" cy="4351338"/>
          </a:xfrm>
          <a:prstGeom prst="rect">
            <a:avLst/>
          </a:prstGeom>
        </p:spPr>
      </p:pic>
    </p:spTree>
    <p:extLst>
      <p:ext uri="{BB962C8B-B14F-4D97-AF65-F5344CB8AC3E}">
        <p14:creationId xmlns:p14="http://schemas.microsoft.com/office/powerpoint/2010/main" val="3378347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06604-9375-4A64-B81C-1B35527910F3}"/>
              </a:ext>
            </a:extLst>
          </p:cNvPr>
          <p:cNvSpPr>
            <a:spLocks noGrp="1"/>
          </p:cNvSpPr>
          <p:nvPr>
            <p:ph type="title"/>
          </p:nvPr>
        </p:nvSpPr>
        <p:spPr/>
        <p:txBody>
          <a:bodyPr/>
          <a:lstStyle/>
          <a:p>
            <a:r>
              <a:rPr lang="zh-CN" altLang="en-US" dirty="0"/>
              <a:t>推广到图卷积</a:t>
            </a:r>
          </a:p>
        </p:txBody>
      </p:sp>
      <p:pic>
        <p:nvPicPr>
          <p:cNvPr id="4" name="内容占位符 3">
            <a:extLst>
              <a:ext uri="{FF2B5EF4-FFF2-40B4-BE49-F238E27FC236}">
                <a16:creationId xmlns:a16="http://schemas.microsoft.com/office/drawing/2014/main" id="{D1033700-D599-4690-B474-DFE760A2EF22}"/>
              </a:ext>
            </a:extLst>
          </p:cNvPr>
          <p:cNvPicPr>
            <a:picLocks noGrp="1" noChangeAspect="1"/>
          </p:cNvPicPr>
          <p:nvPr>
            <p:ph idx="1"/>
          </p:nvPr>
        </p:nvPicPr>
        <p:blipFill>
          <a:blip r:embed="rId2"/>
          <a:stretch>
            <a:fillRect/>
          </a:stretch>
        </p:blipFill>
        <p:spPr>
          <a:xfrm>
            <a:off x="1" y="1798730"/>
            <a:ext cx="5868018" cy="4100046"/>
          </a:xfrm>
          <a:prstGeom prst="rect">
            <a:avLst/>
          </a:prstGeom>
        </p:spPr>
      </p:pic>
      <p:pic>
        <p:nvPicPr>
          <p:cNvPr id="5" name="图片 4">
            <a:extLst>
              <a:ext uri="{FF2B5EF4-FFF2-40B4-BE49-F238E27FC236}">
                <a16:creationId xmlns:a16="http://schemas.microsoft.com/office/drawing/2014/main" id="{5867C2F2-CD4E-435D-BD27-467705336A6C}"/>
              </a:ext>
            </a:extLst>
          </p:cNvPr>
          <p:cNvPicPr>
            <a:picLocks noChangeAspect="1"/>
          </p:cNvPicPr>
          <p:nvPr/>
        </p:nvPicPr>
        <p:blipFill>
          <a:blip r:embed="rId3"/>
          <a:stretch>
            <a:fillRect/>
          </a:stretch>
        </p:blipFill>
        <p:spPr>
          <a:xfrm>
            <a:off x="6552711" y="1798730"/>
            <a:ext cx="5208368" cy="3980329"/>
          </a:xfrm>
          <a:prstGeom prst="rect">
            <a:avLst/>
          </a:prstGeom>
        </p:spPr>
      </p:pic>
      <p:cxnSp>
        <p:nvCxnSpPr>
          <p:cNvPr id="7" name="直接连接符 6">
            <a:extLst>
              <a:ext uri="{FF2B5EF4-FFF2-40B4-BE49-F238E27FC236}">
                <a16:creationId xmlns:a16="http://schemas.microsoft.com/office/drawing/2014/main" id="{298FB5BE-C647-424D-9D6A-5F1DEE56AC6B}"/>
              </a:ext>
            </a:extLst>
          </p:cNvPr>
          <p:cNvCxnSpPr/>
          <p:nvPr/>
        </p:nvCxnSpPr>
        <p:spPr>
          <a:xfrm>
            <a:off x="6096000" y="1027906"/>
            <a:ext cx="0" cy="519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759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A885D3-F7CA-476C-968E-A445746DA55B}"/>
              </a:ext>
            </a:extLst>
          </p:cNvPr>
          <p:cNvSpPr>
            <a:spLocks noGrp="1"/>
          </p:cNvSpPr>
          <p:nvPr>
            <p:ph type="title"/>
          </p:nvPr>
        </p:nvSpPr>
        <p:spPr/>
        <p:txBody>
          <a:bodyPr/>
          <a:lstStyle/>
          <a:p>
            <a:r>
              <a:rPr lang="zh-CN" altLang="en-US"/>
              <a:t>第一代</a:t>
            </a:r>
          </a:p>
        </p:txBody>
      </p:sp>
      <p:pic>
        <p:nvPicPr>
          <p:cNvPr id="4" name="内容占位符 3">
            <a:extLst>
              <a:ext uri="{FF2B5EF4-FFF2-40B4-BE49-F238E27FC236}">
                <a16:creationId xmlns:a16="http://schemas.microsoft.com/office/drawing/2014/main" id="{A23B810C-2566-4C18-9B46-4627A7F41164}"/>
              </a:ext>
            </a:extLst>
          </p:cNvPr>
          <p:cNvPicPr>
            <a:picLocks noGrp="1" noChangeAspect="1"/>
          </p:cNvPicPr>
          <p:nvPr>
            <p:ph idx="1"/>
          </p:nvPr>
        </p:nvPicPr>
        <p:blipFill>
          <a:blip r:embed="rId2"/>
          <a:stretch>
            <a:fillRect/>
          </a:stretch>
        </p:blipFill>
        <p:spPr>
          <a:xfrm>
            <a:off x="84447" y="1983607"/>
            <a:ext cx="6011553" cy="3843452"/>
          </a:xfrm>
          <a:prstGeom prst="rect">
            <a:avLst/>
          </a:prstGeom>
        </p:spPr>
      </p:pic>
      <p:pic>
        <p:nvPicPr>
          <p:cNvPr id="5" name="图片 4">
            <a:extLst>
              <a:ext uri="{FF2B5EF4-FFF2-40B4-BE49-F238E27FC236}">
                <a16:creationId xmlns:a16="http://schemas.microsoft.com/office/drawing/2014/main" id="{A57AC423-0EFC-4956-BE8A-86DC324689AA}"/>
              </a:ext>
            </a:extLst>
          </p:cNvPr>
          <p:cNvPicPr>
            <a:picLocks noChangeAspect="1"/>
          </p:cNvPicPr>
          <p:nvPr/>
        </p:nvPicPr>
        <p:blipFill>
          <a:blip r:embed="rId3"/>
          <a:stretch>
            <a:fillRect/>
          </a:stretch>
        </p:blipFill>
        <p:spPr>
          <a:xfrm>
            <a:off x="6248400" y="2135289"/>
            <a:ext cx="5752261" cy="2158806"/>
          </a:xfrm>
          <a:prstGeom prst="rect">
            <a:avLst/>
          </a:prstGeom>
        </p:spPr>
      </p:pic>
      <p:cxnSp>
        <p:nvCxnSpPr>
          <p:cNvPr id="7" name="直接连接符 6">
            <a:extLst>
              <a:ext uri="{FF2B5EF4-FFF2-40B4-BE49-F238E27FC236}">
                <a16:creationId xmlns:a16="http://schemas.microsoft.com/office/drawing/2014/main" id="{03C2A2E3-331C-4CAB-95BA-9826792D28DD}"/>
              </a:ext>
            </a:extLst>
          </p:cNvPr>
          <p:cNvCxnSpPr/>
          <p:nvPr/>
        </p:nvCxnSpPr>
        <p:spPr>
          <a:xfrm>
            <a:off x="6096000" y="1828800"/>
            <a:ext cx="0" cy="311971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354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5FBC2F-0595-4541-B03B-179EF4F374D4}"/>
              </a:ext>
            </a:extLst>
          </p:cNvPr>
          <p:cNvSpPr>
            <a:spLocks noGrp="1"/>
          </p:cNvSpPr>
          <p:nvPr>
            <p:ph type="title"/>
          </p:nvPr>
        </p:nvSpPr>
        <p:spPr/>
        <p:txBody>
          <a:bodyPr/>
          <a:lstStyle/>
          <a:p>
            <a:r>
              <a:rPr lang="zh-CN" altLang="en-US" dirty="0"/>
              <a:t>第二代</a:t>
            </a:r>
            <a:r>
              <a:rPr lang="en-US" altLang="zh-CN" dirty="0"/>
              <a:t>GCN</a:t>
            </a:r>
            <a:endParaRPr lang="zh-CN" altLang="en-US" dirty="0"/>
          </a:p>
        </p:txBody>
      </p:sp>
      <p:pic>
        <p:nvPicPr>
          <p:cNvPr id="4" name="内容占位符 3">
            <a:extLst>
              <a:ext uri="{FF2B5EF4-FFF2-40B4-BE49-F238E27FC236}">
                <a16:creationId xmlns:a16="http://schemas.microsoft.com/office/drawing/2014/main" id="{5D219DF6-3887-45A5-9EDA-A111E3E4C779}"/>
              </a:ext>
            </a:extLst>
          </p:cNvPr>
          <p:cNvPicPr>
            <a:picLocks noGrp="1" noChangeAspect="1"/>
          </p:cNvPicPr>
          <p:nvPr>
            <p:ph idx="1"/>
          </p:nvPr>
        </p:nvPicPr>
        <p:blipFill>
          <a:blip r:embed="rId2"/>
          <a:stretch>
            <a:fillRect/>
          </a:stretch>
        </p:blipFill>
        <p:spPr>
          <a:xfrm>
            <a:off x="246530" y="1879414"/>
            <a:ext cx="5224706" cy="4351338"/>
          </a:xfrm>
          <a:prstGeom prst="rect">
            <a:avLst/>
          </a:prstGeom>
        </p:spPr>
      </p:pic>
      <p:pic>
        <p:nvPicPr>
          <p:cNvPr id="5" name="图片 4">
            <a:extLst>
              <a:ext uri="{FF2B5EF4-FFF2-40B4-BE49-F238E27FC236}">
                <a16:creationId xmlns:a16="http://schemas.microsoft.com/office/drawing/2014/main" id="{0DC4498A-D699-4C6D-BBCA-ED4BECC14EFB}"/>
              </a:ext>
            </a:extLst>
          </p:cNvPr>
          <p:cNvPicPr>
            <a:picLocks noChangeAspect="1"/>
          </p:cNvPicPr>
          <p:nvPr/>
        </p:nvPicPr>
        <p:blipFill>
          <a:blip r:embed="rId3"/>
          <a:stretch>
            <a:fillRect/>
          </a:stretch>
        </p:blipFill>
        <p:spPr>
          <a:xfrm>
            <a:off x="6096000" y="1109640"/>
            <a:ext cx="5736833" cy="5383235"/>
          </a:xfrm>
          <a:prstGeom prst="rect">
            <a:avLst/>
          </a:prstGeom>
        </p:spPr>
      </p:pic>
      <p:cxnSp>
        <p:nvCxnSpPr>
          <p:cNvPr id="6" name="直接连接符 5">
            <a:extLst>
              <a:ext uri="{FF2B5EF4-FFF2-40B4-BE49-F238E27FC236}">
                <a16:creationId xmlns:a16="http://schemas.microsoft.com/office/drawing/2014/main" id="{2D803520-FB20-40A1-880B-F9251824C71D}"/>
              </a:ext>
            </a:extLst>
          </p:cNvPr>
          <p:cNvCxnSpPr>
            <a:cxnSpLocks/>
          </p:cNvCxnSpPr>
          <p:nvPr/>
        </p:nvCxnSpPr>
        <p:spPr>
          <a:xfrm>
            <a:off x="5602941" y="1690688"/>
            <a:ext cx="0" cy="384053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81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89641-7720-4D2E-86A3-8AB314AADCBF}"/>
              </a:ext>
            </a:extLst>
          </p:cNvPr>
          <p:cNvSpPr>
            <a:spLocks noGrp="1"/>
          </p:cNvSpPr>
          <p:nvPr>
            <p:ph type="title"/>
          </p:nvPr>
        </p:nvSpPr>
        <p:spPr/>
        <p:txBody>
          <a:bodyPr/>
          <a:lstStyle/>
          <a:p>
            <a:r>
              <a:rPr lang="zh-CN" altLang="en-US" dirty="0"/>
              <a:t>第二代</a:t>
            </a:r>
            <a:r>
              <a:rPr lang="en-US" altLang="zh-CN"/>
              <a:t>GCN</a:t>
            </a:r>
            <a:endParaRPr lang="zh-CN" altLang="en-US" dirty="0"/>
          </a:p>
        </p:txBody>
      </p:sp>
      <p:pic>
        <p:nvPicPr>
          <p:cNvPr id="4" name="内容占位符 3">
            <a:extLst>
              <a:ext uri="{FF2B5EF4-FFF2-40B4-BE49-F238E27FC236}">
                <a16:creationId xmlns:a16="http://schemas.microsoft.com/office/drawing/2014/main" id="{5978136A-4252-4AF4-A5C3-56941E1F53E7}"/>
              </a:ext>
            </a:extLst>
          </p:cNvPr>
          <p:cNvPicPr>
            <a:picLocks noGrp="1" noChangeAspect="1"/>
          </p:cNvPicPr>
          <p:nvPr>
            <p:ph idx="1"/>
          </p:nvPr>
        </p:nvPicPr>
        <p:blipFill>
          <a:blip r:embed="rId2"/>
          <a:stretch>
            <a:fillRect/>
          </a:stretch>
        </p:blipFill>
        <p:spPr>
          <a:xfrm>
            <a:off x="354106" y="1853903"/>
            <a:ext cx="5169381" cy="3726763"/>
          </a:xfrm>
          <a:prstGeom prst="rect">
            <a:avLst/>
          </a:prstGeom>
        </p:spPr>
      </p:pic>
      <p:pic>
        <p:nvPicPr>
          <p:cNvPr id="5" name="图片 4">
            <a:extLst>
              <a:ext uri="{FF2B5EF4-FFF2-40B4-BE49-F238E27FC236}">
                <a16:creationId xmlns:a16="http://schemas.microsoft.com/office/drawing/2014/main" id="{CE5EEDC8-F704-4176-81EB-E2C007E33FFE}"/>
              </a:ext>
            </a:extLst>
          </p:cNvPr>
          <p:cNvPicPr>
            <a:picLocks noChangeAspect="1"/>
          </p:cNvPicPr>
          <p:nvPr/>
        </p:nvPicPr>
        <p:blipFill>
          <a:blip r:embed="rId3"/>
          <a:stretch>
            <a:fillRect/>
          </a:stretch>
        </p:blipFill>
        <p:spPr>
          <a:xfrm>
            <a:off x="6589059" y="1701318"/>
            <a:ext cx="5013110" cy="4031935"/>
          </a:xfrm>
          <a:prstGeom prst="rect">
            <a:avLst/>
          </a:prstGeom>
        </p:spPr>
      </p:pic>
      <p:cxnSp>
        <p:nvCxnSpPr>
          <p:cNvPr id="6" name="直接连接符 5">
            <a:extLst>
              <a:ext uri="{FF2B5EF4-FFF2-40B4-BE49-F238E27FC236}">
                <a16:creationId xmlns:a16="http://schemas.microsoft.com/office/drawing/2014/main" id="{680C1291-4C72-4392-98CE-91B808F924CF}"/>
              </a:ext>
            </a:extLst>
          </p:cNvPr>
          <p:cNvCxnSpPr>
            <a:stCxn id="2" idx="2"/>
          </p:cNvCxnSpPr>
          <p:nvPr/>
        </p:nvCxnSpPr>
        <p:spPr>
          <a:xfrm>
            <a:off x="6096000" y="1690688"/>
            <a:ext cx="0" cy="40425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341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BD231F-90D7-4D68-8C7F-CDFB8687B777}"/>
              </a:ext>
            </a:extLst>
          </p:cNvPr>
          <p:cNvSpPr>
            <a:spLocks noGrp="1"/>
          </p:cNvSpPr>
          <p:nvPr>
            <p:ph type="title"/>
          </p:nvPr>
        </p:nvSpPr>
        <p:spPr/>
        <p:txBody>
          <a:bodyPr/>
          <a:lstStyle/>
          <a:p>
            <a:r>
              <a:rPr lang="zh-CN" altLang="en-US" dirty="0"/>
              <a:t>第三代</a:t>
            </a:r>
          </a:p>
        </p:txBody>
      </p:sp>
      <p:pic>
        <p:nvPicPr>
          <p:cNvPr id="4" name="内容占位符 3">
            <a:extLst>
              <a:ext uri="{FF2B5EF4-FFF2-40B4-BE49-F238E27FC236}">
                <a16:creationId xmlns:a16="http://schemas.microsoft.com/office/drawing/2014/main" id="{6B5AEEB6-F7C0-4A93-A099-3034B1D6DF21}"/>
              </a:ext>
            </a:extLst>
          </p:cNvPr>
          <p:cNvPicPr>
            <a:picLocks noGrp="1" noChangeAspect="1"/>
          </p:cNvPicPr>
          <p:nvPr>
            <p:ph idx="1"/>
          </p:nvPr>
        </p:nvPicPr>
        <p:blipFill>
          <a:blip r:embed="rId2"/>
          <a:stretch>
            <a:fillRect/>
          </a:stretch>
        </p:blipFill>
        <p:spPr>
          <a:xfrm>
            <a:off x="693854" y="1769064"/>
            <a:ext cx="5129355" cy="4351338"/>
          </a:xfrm>
          <a:prstGeom prst="rect">
            <a:avLst/>
          </a:prstGeom>
        </p:spPr>
      </p:pic>
      <p:pic>
        <p:nvPicPr>
          <p:cNvPr id="5" name="图片 4">
            <a:extLst>
              <a:ext uri="{FF2B5EF4-FFF2-40B4-BE49-F238E27FC236}">
                <a16:creationId xmlns:a16="http://schemas.microsoft.com/office/drawing/2014/main" id="{252CE4AE-AAE8-462A-B80B-17BBAEE76418}"/>
              </a:ext>
            </a:extLst>
          </p:cNvPr>
          <p:cNvPicPr>
            <a:picLocks noChangeAspect="1"/>
          </p:cNvPicPr>
          <p:nvPr/>
        </p:nvPicPr>
        <p:blipFill>
          <a:blip r:embed="rId3"/>
          <a:stretch>
            <a:fillRect/>
          </a:stretch>
        </p:blipFill>
        <p:spPr>
          <a:xfrm>
            <a:off x="6316445" y="1819791"/>
            <a:ext cx="5037355" cy="4673084"/>
          </a:xfrm>
          <a:prstGeom prst="rect">
            <a:avLst/>
          </a:prstGeom>
        </p:spPr>
      </p:pic>
    </p:spTree>
    <p:extLst>
      <p:ext uri="{BB962C8B-B14F-4D97-AF65-F5344CB8AC3E}">
        <p14:creationId xmlns:p14="http://schemas.microsoft.com/office/powerpoint/2010/main" val="4214652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F5867-9C06-4081-8106-DC258229E431}"/>
              </a:ext>
            </a:extLst>
          </p:cNvPr>
          <p:cNvSpPr>
            <a:spLocks noGrp="1"/>
          </p:cNvSpPr>
          <p:nvPr>
            <p:ph type="title"/>
          </p:nvPr>
        </p:nvSpPr>
        <p:spPr/>
        <p:txBody>
          <a:bodyPr/>
          <a:lstStyle/>
          <a:p>
            <a:r>
              <a:rPr lang="zh-CN" altLang="en-US" dirty="0"/>
              <a:t>应用</a:t>
            </a:r>
          </a:p>
        </p:txBody>
      </p:sp>
      <p:sp>
        <p:nvSpPr>
          <p:cNvPr id="3" name="内容占位符 2">
            <a:extLst>
              <a:ext uri="{FF2B5EF4-FFF2-40B4-BE49-F238E27FC236}">
                <a16:creationId xmlns:a16="http://schemas.microsoft.com/office/drawing/2014/main" id="{16ADA439-FFF4-4F9E-BE20-9A85E7B6B38D}"/>
              </a:ext>
            </a:extLst>
          </p:cNvPr>
          <p:cNvSpPr>
            <a:spLocks noGrp="1"/>
          </p:cNvSpPr>
          <p:nvPr>
            <p:ph idx="1"/>
          </p:nvPr>
        </p:nvSpPr>
        <p:spPr/>
        <p:txBody>
          <a:bodyPr/>
          <a:lstStyle/>
          <a:p>
            <a:r>
              <a:rPr lang="zh-CN" altLang="en-US" dirty="0"/>
              <a:t>流量控制</a:t>
            </a:r>
            <a:endParaRPr lang="en-US" altLang="zh-CN" dirty="0"/>
          </a:p>
          <a:p>
            <a:r>
              <a:rPr lang="zh-CN" altLang="en-US" dirty="0"/>
              <a:t>路径规划</a:t>
            </a:r>
            <a:endParaRPr lang="en-US" altLang="zh-CN" dirty="0"/>
          </a:p>
          <a:p>
            <a:r>
              <a:rPr lang="zh-CN" altLang="en-US" dirty="0"/>
              <a:t>导航</a:t>
            </a:r>
            <a:endParaRPr lang="en-US" altLang="zh-CN" dirty="0"/>
          </a:p>
          <a:p>
            <a:r>
              <a:rPr lang="zh-CN" altLang="en-US" dirty="0"/>
              <a:t>交通控制</a:t>
            </a:r>
          </a:p>
        </p:txBody>
      </p:sp>
    </p:spTree>
    <p:extLst>
      <p:ext uri="{BB962C8B-B14F-4D97-AF65-F5344CB8AC3E}">
        <p14:creationId xmlns:p14="http://schemas.microsoft.com/office/powerpoint/2010/main" val="1415211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BD231F-90D7-4D68-8C7F-CDFB8687B777}"/>
              </a:ext>
            </a:extLst>
          </p:cNvPr>
          <p:cNvSpPr>
            <a:spLocks noGrp="1"/>
          </p:cNvSpPr>
          <p:nvPr>
            <p:ph type="title"/>
          </p:nvPr>
        </p:nvSpPr>
        <p:spPr/>
        <p:txBody>
          <a:bodyPr/>
          <a:lstStyle/>
          <a:p>
            <a:r>
              <a:rPr lang="zh-CN" altLang="en-US" dirty="0"/>
              <a:t>第三代</a:t>
            </a:r>
          </a:p>
        </p:txBody>
      </p:sp>
      <p:pic>
        <p:nvPicPr>
          <p:cNvPr id="4" name="内容占位符 3">
            <a:extLst>
              <a:ext uri="{FF2B5EF4-FFF2-40B4-BE49-F238E27FC236}">
                <a16:creationId xmlns:a16="http://schemas.microsoft.com/office/drawing/2014/main" id="{6B5AEEB6-F7C0-4A93-A099-3034B1D6DF21}"/>
              </a:ext>
            </a:extLst>
          </p:cNvPr>
          <p:cNvPicPr>
            <a:picLocks noGrp="1" noChangeAspect="1"/>
          </p:cNvPicPr>
          <p:nvPr>
            <p:ph idx="1"/>
          </p:nvPr>
        </p:nvPicPr>
        <p:blipFill>
          <a:blip r:embed="rId2"/>
          <a:stretch>
            <a:fillRect/>
          </a:stretch>
        </p:blipFill>
        <p:spPr>
          <a:xfrm>
            <a:off x="693854" y="1769064"/>
            <a:ext cx="5129355" cy="4351338"/>
          </a:xfrm>
          <a:prstGeom prst="rect">
            <a:avLst/>
          </a:prstGeom>
        </p:spPr>
      </p:pic>
      <p:pic>
        <p:nvPicPr>
          <p:cNvPr id="5" name="图片 4">
            <a:extLst>
              <a:ext uri="{FF2B5EF4-FFF2-40B4-BE49-F238E27FC236}">
                <a16:creationId xmlns:a16="http://schemas.microsoft.com/office/drawing/2014/main" id="{252CE4AE-AAE8-462A-B80B-17BBAEE76418}"/>
              </a:ext>
            </a:extLst>
          </p:cNvPr>
          <p:cNvPicPr>
            <a:picLocks noChangeAspect="1"/>
          </p:cNvPicPr>
          <p:nvPr/>
        </p:nvPicPr>
        <p:blipFill>
          <a:blip r:embed="rId3"/>
          <a:stretch>
            <a:fillRect/>
          </a:stretch>
        </p:blipFill>
        <p:spPr>
          <a:xfrm>
            <a:off x="6316445" y="1819791"/>
            <a:ext cx="5037355" cy="4673084"/>
          </a:xfrm>
          <a:prstGeom prst="rect">
            <a:avLst/>
          </a:prstGeom>
        </p:spPr>
      </p:pic>
    </p:spTree>
    <p:extLst>
      <p:ext uri="{BB962C8B-B14F-4D97-AF65-F5344CB8AC3E}">
        <p14:creationId xmlns:p14="http://schemas.microsoft.com/office/powerpoint/2010/main" val="1675404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66C80-1F18-4F34-9A1A-01AA0EDB2974}"/>
              </a:ext>
            </a:extLst>
          </p:cNvPr>
          <p:cNvSpPr>
            <a:spLocks noGrp="1"/>
          </p:cNvSpPr>
          <p:nvPr>
            <p:ph type="title"/>
          </p:nvPr>
        </p:nvSpPr>
        <p:spPr>
          <a:xfrm>
            <a:off x="838200" y="365125"/>
            <a:ext cx="4334435" cy="1325563"/>
          </a:xfrm>
        </p:spPr>
        <p:txBody>
          <a:bodyPr/>
          <a:lstStyle/>
          <a:p>
            <a:r>
              <a:rPr lang="zh-CN" altLang="en-US" dirty="0"/>
              <a:t>第三代</a:t>
            </a:r>
          </a:p>
        </p:txBody>
      </p:sp>
      <p:pic>
        <p:nvPicPr>
          <p:cNvPr id="4" name="内容占位符 3">
            <a:extLst>
              <a:ext uri="{FF2B5EF4-FFF2-40B4-BE49-F238E27FC236}">
                <a16:creationId xmlns:a16="http://schemas.microsoft.com/office/drawing/2014/main" id="{58D739CB-BDF7-4FD4-BB39-82580464EAA5}"/>
              </a:ext>
            </a:extLst>
          </p:cNvPr>
          <p:cNvPicPr>
            <a:picLocks noGrp="1" noChangeAspect="1"/>
          </p:cNvPicPr>
          <p:nvPr>
            <p:ph idx="1"/>
          </p:nvPr>
        </p:nvPicPr>
        <p:blipFill>
          <a:blip r:embed="rId2"/>
          <a:stretch>
            <a:fillRect/>
          </a:stretch>
        </p:blipFill>
        <p:spPr>
          <a:xfrm>
            <a:off x="838201" y="2674554"/>
            <a:ext cx="5284736" cy="1228143"/>
          </a:xfrm>
          <a:prstGeom prst="rect">
            <a:avLst/>
          </a:prstGeom>
        </p:spPr>
      </p:pic>
      <p:pic>
        <p:nvPicPr>
          <p:cNvPr id="5" name="图片 4">
            <a:extLst>
              <a:ext uri="{FF2B5EF4-FFF2-40B4-BE49-F238E27FC236}">
                <a16:creationId xmlns:a16="http://schemas.microsoft.com/office/drawing/2014/main" id="{8BFD2BF6-4DCD-4BC8-A043-95807C89CD92}"/>
              </a:ext>
            </a:extLst>
          </p:cNvPr>
          <p:cNvPicPr>
            <a:picLocks noChangeAspect="1"/>
          </p:cNvPicPr>
          <p:nvPr/>
        </p:nvPicPr>
        <p:blipFill>
          <a:blip r:embed="rId3"/>
          <a:stretch>
            <a:fillRect/>
          </a:stretch>
        </p:blipFill>
        <p:spPr>
          <a:xfrm>
            <a:off x="6808030" y="282804"/>
            <a:ext cx="5284736" cy="6491264"/>
          </a:xfrm>
          <a:prstGeom prst="rect">
            <a:avLst/>
          </a:prstGeom>
        </p:spPr>
      </p:pic>
      <p:cxnSp>
        <p:nvCxnSpPr>
          <p:cNvPr id="6" name="直接连接符 5">
            <a:extLst>
              <a:ext uri="{FF2B5EF4-FFF2-40B4-BE49-F238E27FC236}">
                <a16:creationId xmlns:a16="http://schemas.microsoft.com/office/drawing/2014/main" id="{EF6A7E23-78FA-4052-9C28-2C2B676FC062}"/>
              </a:ext>
            </a:extLst>
          </p:cNvPr>
          <p:cNvCxnSpPr/>
          <p:nvPr/>
        </p:nvCxnSpPr>
        <p:spPr>
          <a:xfrm>
            <a:off x="6338047" y="851647"/>
            <a:ext cx="0" cy="51905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414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5373A5-C4EE-4443-85CB-A9A51F2590B4}"/>
              </a:ext>
            </a:extLst>
          </p:cNvPr>
          <p:cNvSpPr>
            <a:spLocks noGrp="1"/>
          </p:cNvSpPr>
          <p:nvPr>
            <p:ph type="title"/>
          </p:nvPr>
        </p:nvSpPr>
        <p:spPr/>
        <p:txBody>
          <a:bodyPr/>
          <a:lstStyle/>
          <a:p>
            <a:r>
              <a:rPr lang="zh-CN" altLang="en-US" dirty="0">
                <a:solidFill>
                  <a:srgbClr val="FF0000"/>
                </a:solidFill>
              </a:rPr>
              <a:t>谱图卷积</a:t>
            </a:r>
          </a:p>
        </p:txBody>
      </p:sp>
      <p:sp>
        <p:nvSpPr>
          <p:cNvPr id="3" name="内容占位符 2">
            <a:extLst>
              <a:ext uri="{FF2B5EF4-FFF2-40B4-BE49-F238E27FC236}">
                <a16:creationId xmlns:a16="http://schemas.microsoft.com/office/drawing/2014/main" id="{D9D8EF89-182A-4DBB-AC77-A91C106AAC12}"/>
              </a:ext>
            </a:extLst>
          </p:cNvPr>
          <p:cNvSpPr>
            <a:spLocks noGrp="1"/>
          </p:cNvSpPr>
          <p:nvPr>
            <p:ph idx="1"/>
          </p:nvPr>
        </p:nvSpPr>
        <p:spPr/>
        <p:txBody>
          <a:bodyPr/>
          <a:lstStyle/>
          <a:p>
            <a:pPr marL="0" indent="0">
              <a:buNone/>
            </a:pPr>
            <a:endParaRPr lang="en-US" altLang="zh-CN" dirty="0"/>
          </a:p>
          <a:p>
            <a:pPr marL="0" indent="0">
              <a:buNone/>
            </a:pPr>
            <a:endParaRPr lang="zh-CN" altLang="en-US" dirty="0"/>
          </a:p>
        </p:txBody>
      </p:sp>
      <p:pic>
        <p:nvPicPr>
          <p:cNvPr id="5" name="图片 4">
            <a:extLst>
              <a:ext uri="{FF2B5EF4-FFF2-40B4-BE49-F238E27FC236}">
                <a16:creationId xmlns:a16="http://schemas.microsoft.com/office/drawing/2014/main" id="{5F480FD8-C9F3-4A8C-A100-D39297AE1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2287"/>
            <a:ext cx="4797054" cy="833599"/>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131BFCF-61B2-4C4C-9142-83C5BC2B4986}"/>
                  </a:ext>
                </a:extLst>
              </p:cNvPr>
              <p:cNvSpPr txBox="1"/>
              <p:nvPr/>
            </p:nvSpPr>
            <p:spPr>
              <a:xfrm>
                <a:off x="6544339" y="2838892"/>
                <a:ext cx="3668233" cy="1854931"/>
              </a:xfrm>
              <a:prstGeom prst="rect">
                <a:avLst/>
              </a:prstGeom>
              <a:noFill/>
            </p:spPr>
            <p:txBody>
              <a:bodyPr wrap="square" rtlCol="0">
                <a:spAutoFit/>
              </a:bodyPr>
              <a:lstStyle/>
              <a:p>
                <a:r>
                  <a:rPr lang="zh-CN" altLang="en-US" dirty="0"/>
                  <a:t>对于一帧的输入：</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Χ</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l-GR" altLang="zh-CN" i="1" smtClean="0">
                            <a:latin typeface="Cambria Math" panose="02040503050406030204" pitchFamily="18" charset="0"/>
                            <a:ea typeface="Cambria Math" panose="02040503050406030204" pitchFamily="18" charset="0"/>
                          </a:rPr>
                          <m:t>ℝ</m:t>
                        </m:r>
                      </m:e>
                      <m:sup>
                        <m:r>
                          <m:rPr>
                            <m:sty m:val="p"/>
                          </m:rPr>
                          <a:rPr lang="en-US" altLang="zh-CN" i="1">
                            <a:latin typeface="Cambria Math" panose="02040503050406030204" pitchFamily="18" charset="0"/>
                            <a:ea typeface="Cambria Math" panose="02040503050406030204" pitchFamily="18" charset="0"/>
                          </a:rPr>
                          <m:t>n</m:t>
                        </m:r>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𝑖</m:t>
                            </m:r>
                          </m:sub>
                        </m:sSub>
                      </m:sup>
                    </m:sSup>
                  </m:oMath>
                </a14:m>
                <a:endParaRPr lang="en-US" altLang="zh-CN" dirty="0">
                  <a:ea typeface="Cambria Math" panose="02040503050406030204" pitchFamily="18" charset="0"/>
                </a:endParaRPr>
              </a:p>
              <a:p>
                <a:endParaRPr lang="en-US" altLang="zh-CN" dirty="0"/>
              </a:p>
              <a:p>
                <a:r>
                  <a:rPr lang="zh-CN" altLang="en-US" dirty="0"/>
                  <a:t>卷积核：</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Θ</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l-GR" altLang="zh-CN" i="1" smtClean="0">
                            <a:latin typeface="Cambria Math" panose="02040503050406030204" pitchFamily="18" charset="0"/>
                            <a:ea typeface="Cambria Math" panose="02040503050406030204" pitchFamily="18" charset="0"/>
                          </a:rPr>
                          <m:t>ℝ</m:t>
                        </m:r>
                      </m:e>
                      <m:sup>
                        <m:r>
                          <m:rPr>
                            <m:sty m:val="p"/>
                          </m:rPr>
                          <a:rPr lang="en-US" altLang="zh-CN" i="1">
                            <a:latin typeface="Cambria Math" panose="02040503050406030204" pitchFamily="18" charset="0"/>
                            <a:ea typeface="Cambria Math" panose="02040503050406030204" pitchFamily="18" charset="0"/>
                          </a:rPr>
                          <m:t>K</m:t>
                        </m:r>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𝑜</m:t>
                            </m:r>
                          </m:sub>
                        </m:sSub>
                      </m:sup>
                    </m:sSup>
                  </m:oMath>
                </a14:m>
                <a:endParaRPr lang="en-US" altLang="zh-CN"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Θ</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𝐾</m:t>
                          </m:r>
                        </m:sup>
                      </m:sSup>
                    </m:oMath>
                  </m:oMathPara>
                </a14:m>
                <a:endParaRPr lang="en-US" altLang="zh-CN" dirty="0"/>
              </a:p>
              <a:p>
                <a:endParaRPr lang="en-US" altLang="zh-CN" dirty="0"/>
              </a:p>
              <a:p>
                <a:r>
                  <a:rPr lang="zh-CN" altLang="en-US" dirty="0"/>
                  <a:t>输出：</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Θ</m:t>
                        </m:r>
                      </m:e>
                      <m:sub>
                        <m:r>
                          <a:rPr lang="zh-CN" altLang="en-US" i="1">
                            <a:latin typeface="Cambria Math" panose="02040503050406030204" pitchFamily="18" charset="0"/>
                          </a:rPr>
                          <m:t>∗</m:t>
                        </m:r>
                        <m:r>
                          <m:rPr>
                            <m:sty m:val="p"/>
                          </m:rPr>
                          <a:rPr lang="en-US" altLang="zh-CN" i="1" smtClean="0">
                            <a:latin typeface="Cambria Math" panose="02040503050406030204" pitchFamily="18" charset="0"/>
                          </a:rPr>
                          <m:t>G</m:t>
                        </m:r>
                      </m:sub>
                    </m:sSub>
                    <m:r>
                      <m:rPr>
                        <m:sty m:val="p"/>
                      </m:rPr>
                      <a:rPr lang="el-GR" altLang="zh-CN" i="1" smtClean="0">
                        <a:latin typeface="Cambria Math" panose="02040503050406030204" pitchFamily="18" charset="0"/>
                        <a:ea typeface="Cambria Math" panose="02040503050406030204" pitchFamily="18" charset="0"/>
                      </a:rPr>
                      <m:t>Χ</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l-GR" altLang="zh-CN" i="1" smtClean="0">
                            <a:latin typeface="Cambria Math" panose="02040503050406030204" pitchFamily="18" charset="0"/>
                            <a:ea typeface="Cambria Math" panose="02040503050406030204" pitchFamily="18" charset="0"/>
                          </a:rPr>
                          <m:t>ℝ</m:t>
                        </m:r>
                      </m:e>
                      <m:sup>
                        <m:r>
                          <m:rPr>
                            <m:sty m:val="p"/>
                          </m:rPr>
                          <a:rPr lang="en-US" altLang="zh-CN" i="1">
                            <a:latin typeface="Cambria Math" panose="02040503050406030204" pitchFamily="18" charset="0"/>
                            <a:ea typeface="Cambria Math" panose="02040503050406030204" pitchFamily="18" charset="0"/>
                          </a:rPr>
                          <m:t>n</m:t>
                        </m:r>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𝑜</m:t>
                            </m:r>
                          </m:sub>
                        </m:sSub>
                      </m:sup>
                    </m:sSup>
                    <m:r>
                      <a:rPr lang="en-US" altLang="zh-CN" b="0" i="1" smtClean="0">
                        <a:latin typeface="Cambria Math" panose="02040503050406030204" pitchFamily="18" charset="0"/>
                        <a:ea typeface="Cambria Math" panose="02040503050406030204" pitchFamily="18" charset="0"/>
                      </a:rPr>
                      <m:t> </m:t>
                    </m:r>
                  </m:oMath>
                </a14:m>
                <a:endParaRPr lang="zh-CN" altLang="en-US" dirty="0"/>
              </a:p>
            </p:txBody>
          </p:sp>
        </mc:Choice>
        <mc:Fallback xmlns="">
          <p:sp>
            <p:nvSpPr>
              <p:cNvPr id="6" name="文本框 5">
                <a:extLst>
                  <a:ext uri="{FF2B5EF4-FFF2-40B4-BE49-F238E27FC236}">
                    <a16:creationId xmlns:a16="http://schemas.microsoft.com/office/drawing/2014/main" id="{A131BFCF-61B2-4C4C-9142-83C5BC2B4986}"/>
                  </a:ext>
                </a:extLst>
              </p:cNvPr>
              <p:cNvSpPr txBox="1">
                <a:spLocks noRot="1" noChangeAspect="1" noMove="1" noResize="1" noEditPoints="1" noAdjustHandles="1" noChangeArrowheads="1" noChangeShapeType="1" noTextEdit="1"/>
              </p:cNvSpPr>
              <p:nvPr/>
            </p:nvSpPr>
            <p:spPr>
              <a:xfrm>
                <a:off x="6544339" y="2838892"/>
                <a:ext cx="3668233" cy="1854931"/>
              </a:xfrm>
              <a:prstGeom prst="rect">
                <a:avLst/>
              </a:prstGeom>
              <a:blipFill>
                <a:blip r:embed="rId4"/>
                <a:stretch>
                  <a:fillRect l="-1498" t="-1974" b="-9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EE207D6-9FCC-49F9-A163-47C16E648026}"/>
                  </a:ext>
                </a:extLst>
              </p:cNvPr>
              <p:cNvSpPr txBox="1"/>
              <p:nvPr/>
            </p:nvSpPr>
            <p:spPr>
              <a:xfrm>
                <a:off x="6544339" y="5215289"/>
                <a:ext cx="4082902" cy="961674"/>
              </a:xfrm>
              <a:prstGeom prst="rect">
                <a:avLst/>
              </a:prstGeom>
              <a:noFill/>
            </p:spPr>
            <p:txBody>
              <a:bodyPr wrap="square" rtlCol="0">
                <a:spAutoFit/>
              </a:bodyPr>
              <a:lstStyle/>
              <a:p>
                <a:r>
                  <a:rPr lang="zh-CN" altLang="en-US" dirty="0"/>
                  <a:t>对于</a:t>
                </a:r>
                <a:r>
                  <a:rPr lang="en-US" altLang="zh-CN" dirty="0"/>
                  <a:t>M</a:t>
                </a:r>
                <a:r>
                  <a:rPr lang="zh-CN" altLang="en-US" dirty="0"/>
                  <a:t>帧的输入：</a:t>
                </a:r>
                <a14:m>
                  <m:oMath xmlns:m="http://schemas.openxmlformats.org/officeDocument/2006/math">
                    <m:r>
                      <a:rPr lang="zh-CN" altLang="en-US" i="1" smtClean="0">
                        <a:latin typeface="Cambria Math" panose="02040503050406030204" pitchFamily="18" charset="0"/>
                      </a:rPr>
                      <m:t>𝜒</m:t>
                    </m:r>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ℝ</m:t>
                        </m:r>
                      </m:e>
                      <m:sup>
                        <m:r>
                          <m:rPr>
                            <m:sty m:val="p"/>
                          </m:rPr>
                          <a:rPr lang="en-US" altLang="zh-CN" i="1">
                            <a:latin typeface="Cambria Math" panose="02040503050406030204" pitchFamily="18" charset="0"/>
                          </a:rPr>
                          <m:t>M</m:t>
                        </m:r>
                        <m:r>
                          <a:rPr lang="en-US" altLang="zh-CN"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n</m:t>
                        </m:r>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C</m:t>
                            </m:r>
                          </m:e>
                          <m:sub>
                            <m:r>
                              <a:rPr lang="en-US" altLang="zh-CN" b="0" i="1" smtClean="0">
                                <a:latin typeface="Cambria Math" panose="02040503050406030204" pitchFamily="18" charset="0"/>
                                <a:ea typeface="Cambria Math" panose="02040503050406030204" pitchFamily="18" charset="0"/>
                              </a:rPr>
                              <m:t>𝑖</m:t>
                            </m:r>
                          </m:sub>
                        </m:sSub>
                      </m:sup>
                    </m:sSup>
                  </m:oMath>
                </a14:m>
                <a:endParaRPr lang="en-US" altLang="zh-CN" dirty="0"/>
              </a:p>
              <a:p>
                <a:endParaRPr lang="en-US" altLang="zh-CN" dirty="0"/>
              </a:p>
              <a:p>
                <a:r>
                  <a:rPr lang="zh-CN" altLang="en-US" dirty="0"/>
                  <a:t>输出是： </a:t>
                </a:r>
                <a14:m>
                  <m:oMath xmlns:m="http://schemas.openxmlformats.org/officeDocument/2006/math">
                    <m:sSub>
                      <m:sSubPr>
                        <m:ctrlPr>
                          <a:rPr lang="en-US" altLang="zh-CN" sz="2000" i="1">
                            <a:latin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Θ</m:t>
                        </m:r>
                      </m:e>
                      <m:sub>
                        <m:r>
                          <a:rPr lang="zh-CN" altLang="en-US" sz="2000" i="1">
                            <a:latin typeface="Cambria Math" panose="02040503050406030204" pitchFamily="18" charset="0"/>
                          </a:rPr>
                          <m:t>∗</m:t>
                        </m:r>
                        <m:r>
                          <m:rPr>
                            <m:sty m:val="p"/>
                          </m:rPr>
                          <a:rPr lang="en-US" altLang="zh-CN" sz="2000" i="1">
                            <a:latin typeface="Cambria Math" panose="02040503050406030204" pitchFamily="18" charset="0"/>
                          </a:rPr>
                          <m:t>G</m:t>
                        </m:r>
                      </m:sub>
                    </m:sSub>
                    <m:r>
                      <a:rPr lang="el-GR" altLang="zh-CN" sz="2000" i="1" smtClean="0">
                        <a:latin typeface="Cambria Math" panose="02040503050406030204" pitchFamily="18" charset="0"/>
                        <a:ea typeface="Cambria Math" panose="02040503050406030204" pitchFamily="18" charset="0"/>
                      </a:rPr>
                      <m:t>𝜒</m:t>
                    </m:r>
                    <m:r>
                      <a:rPr lang="el-GR" altLang="zh-CN" sz="2000" i="1">
                        <a:latin typeface="Cambria Math" panose="02040503050406030204" pitchFamily="18" charset="0"/>
                        <a:ea typeface="Cambria Math" panose="02040503050406030204" pitchFamily="18" charset="0"/>
                      </a:rPr>
                      <m:t>∈</m:t>
                    </m:r>
                    <m:sSup>
                      <m:sSupPr>
                        <m:ctrlPr>
                          <a:rPr lang="el-GR" altLang="zh-CN" sz="2000" i="1">
                            <a:latin typeface="Cambria Math" panose="02040503050406030204" pitchFamily="18" charset="0"/>
                            <a:ea typeface="Cambria Math" panose="02040503050406030204" pitchFamily="18" charset="0"/>
                          </a:rPr>
                        </m:ctrlPr>
                      </m:sSupPr>
                      <m:e>
                        <m:r>
                          <a:rPr lang="el-GR" altLang="zh-CN" sz="2000" i="1">
                            <a:latin typeface="Cambria Math" panose="02040503050406030204" pitchFamily="18" charset="0"/>
                            <a:ea typeface="Cambria Math" panose="02040503050406030204" pitchFamily="18" charset="0"/>
                          </a:rPr>
                          <m:t>ℝ</m:t>
                        </m:r>
                      </m:e>
                      <m:sup>
                        <m:r>
                          <a:rPr lang="en-US" altLang="zh-CN" sz="2000" b="0" i="1" smtClean="0">
                            <a:latin typeface="Cambria Math" panose="02040503050406030204" pitchFamily="18" charset="0"/>
                            <a:ea typeface="Cambria Math" panose="02040503050406030204" pitchFamily="18" charset="0"/>
                          </a:rPr>
                          <m:t>𝑀</m:t>
                        </m:r>
                        <m:r>
                          <a:rPr lang="en-US" altLang="zh-CN" sz="2000" b="0" i="1" smtClean="0">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n</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𝐶</m:t>
                            </m:r>
                          </m:e>
                          <m:sub>
                            <m:r>
                              <a:rPr lang="en-US" altLang="zh-CN" sz="2000" i="1">
                                <a:latin typeface="Cambria Math" panose="02040503050406030204" pitchFamily="18" charset="0"/>
                                <a:ea typeface="Cambria Math" panose="02040503050406030204" pitchFamily="18" charset="0"/>
                              </a:rPr>
                              <m:t>𝑜</m:t>
                            </m:r>
                          </m:sub>
                        </m:sSub>
                      </m:sup>
                    </m:sSup>
                    <m:r>
                      <a:rPr lang="en-US" altLang="zh-CN" sz="2000" i="1">
                        <a:latin typeface="Cambria Math" panose="02040503050406030204" pitchFamily="18" charset="0"/>
                        <a:ea typeface="Cambria Math" panose="02040503050406030204" pitchFamily="18" charset="0"/>
                      </a:rPr>
                      <m:t> </m:t>
                    </m:r>
                  </m:oMath>
                </a14:m>
                <a:endParaRPr lang="zh-CN" altLang="en-US" dirty="0"/>
              </a:p>
            </p:txBody>
          </p:sp>
        </mc:Choice>
        <mc:Fallback xmlns="">
          <p:sp>
            <p:nvSpPr>
              <p:cNvPr id="7" name="文本框 6">
                <a:extLst>
                  <a:ext uri="{FF2B5EF4-FFF2-40B4-BE49-F238E27FC236}">
                    <a16:creationId xmlns:a16="http://schemas.microsoft.com/office/drawing/2014/main" id="{7EE207D6-9FCC-49F9-A163-47C16E648026}"/>
                  </a:ext>
                </a:extLst>
              </p:cNvPr>
              <p:cNvSpPr txBox="1">
                <a:spLocks noRot="1" noChangeAspect="1" noMove="1" noResize="1" noEditPoints="1" noAdjustHandles="1" noChangeArrowheads="1" noChangeShapeType="1" noTextEdit="1"/>
              </p:cNvSpPr>
              <p:nvPr/>
            </p:nvSpPr>
            <p:spPr>
              <a:xfrm>
                <a:off x="6544339" y="5215289"/>
                <a:ext cx="4082902" cy="961674"/>
              </a:xfrm>
              <a:prstGeom prst="rect">
                <a:avLst/>
              </a:prstGeom>
              <a:blipFill>
                <a:blip r:embed="rId5"/>
                <a:stretch>
                  <a:fillRect l="-1345" t="-3185" b="-95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F46C145-F6AA-41B5-A94D-20C1156E687F}"/>
                  </a:ext>
                </a:extLst>
              </p:cNvPr>
              <p:cNvSpPr txBox="1"/>
              <p:nvPr/>
            </p:nvSpPr>
            <p:spPr>
              <a:xfrm>
                <a:off x="552892" y="3339258"/>
                <a:ext cx="4850219" cy="19098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Ι</m:t>
                          </m:r>
                        </m:e>
                        <m:sub>
                          <m:r>
                            <a:rPr lang="en-US" altLang="zh-CN" i="1">
                              <a:latin typeface="Cambria Math" panose="02040503050406030204" pitchFamily="18" charset="0"/>
                            </a:rPr>
                            <m:t>𝑛</m:t>
                          </m:r>
                        </m:sub>
                      </m:sSub>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𝐷</m:t>
                          </m:r>
                        </m:e>
                        <m:sup>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up>
                      </m:sSup>
                      <m:r>
                        <a:rPr lang="en-US" altLang="zh-CN" i="1">
                          <a:latin typeface="Cambria Math" panose="02040503050406030204" pitchFamily="18" charset="0"/>
                          <a:ea typeface="Cambria Math" panose="02040503050406030204" pitchFamily="18" charset="0"/>
                        </a:rPr>
                        <m:t>𝑊</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𝐷</m:t>
                          </m:r>
                        </m:e>
                        <m:sup>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up>
                      </m:s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𝑈</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𝑈</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𝑛</m:t>
                          </m:r>
                        </m:sup>
                      </m:sSup>
                    </m:oMath>
                  </m:oMathPara>
                </a14:m>
                <a:endParaRPr lang="en-US" altLang="zh-CN" i="1" dirty="0">
                  <a:latin typeface="Cambria Math" panose="02040503050406030204" pitchFamily="18" charset="0"/>
                </a:endParaRPr>
              </a:p>
              <a:p>
                <a:endParaRPr lang="en-US" altLang="zh-CN" i="1" dirty="0">
                  <a:latin typeface="Cambria Math" panose="020405030504060302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𝑛</m:t>
                        </m:r>
                      </m:sub>
                    </m:sSub>
                  </m:oMath>
                </a14:m>
                <a:r>
                  <a:rPr lang="zh-CN" altLang="en-US" dirty="0"/>
                  <a:t>是单位矩阵</a:t>
                </a:r>
                <a:endParaRPr lang="en-US" altLang="zh-CN" dirty="0"/>
              </a:p>
              <a:p>
                <a14:m>
                  <m:oMath xmlns:m="http://schemas.openxmlformats.org/officeDocument/2006/math">
                    <m:r>
                      <m:rPr>
                        <m:sty m:val="p"/>
                      </m:rPr>
                      <a:rPr lang="en-US" altLang="zh-CN" i="1" dirty="0">
                        <a:latin typeface="Cambria Math" panose="02040503050406030204" pitchFamily="18" charset="0"/>
                      </a:rPr>
                      <m:t>D</m:t>
                    </m:r>
                    <m:r>
                      <a:rPr lang="en-US" altLang="zh-CN" i="1" dirty="0" smtClean="0">
                        <a:latin typeface="Cambria Math" panose="02040503050406030204" pitchFamily="18" charset="0"/>
                        <a:ea typeface="Cambria Math" panose="02040503050406030204" pitchFamily="18" charset="0"/>
                      </a:rPr>
                      <m:t>∈</m:t>
                    </m:r>
                    <m:sSup>
                      <m:sSupPr>
                        <m:ctrlPr>
                          <a:rPr lang="en-US" altLang="zh-CN" i="1" dirty="0" smtClean="0">
                            <a:latin typeface="Cambria Math" panose="02040503050406030204" pitchFamily="18" charset="0"/>
                            <a:ea typeface="Cambria Math" panose="02040503050406030204" pitchFamily="18" charset="0"/>
                          </a:rPr>
                        </m:ctrlPr>
                      </m:sSupPr>
                      <m:e>
                        <m:r>
                          <a:rPr lang="en-US" altLang="zh-CN" i="1" dirty="0" smtClean="0">
                            <a:latin typeface="Cambria Math" panose="02040503050406030204" pitchFamily="18" charset="0"/>
                            <a:ea typeface="Cambria Math" panose="02040503050406030204" pitchFamily="18" charset="0"/>
                          </a:rPr>
                          <m:t>ℝ</m:t>
                        </m:r>
                      </m:e>
                      <m:sup>
                        <m:r>
                          <a:rPr lang="en-US" altLang="zh-CN" b="0" i="1" dirty="0" smtClean="0">
                            <a:latin typeface="Cambria Math" panose="02040503050406030204" pitchFamily="18" charset="0"/>
                            <a:ea typeface="Cambria Math" panose="02040503050406030204" pitchFamily="18" charset="0"/>
                          </a:rPr>
                          <m:t>𝑛</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𝑛</m:t>
                        </m:r>
                      </m:sup>
                    </m:sSup>
                    <m:r>
                      <a:rPr lang="zh-CN" altLang="en-US" i="1" dirty="0">
                        <a:latin typeface="Cambria Math" panose="02040503050406030204" pitchFamily="18" charset="0"/>
                        <a:ea typeface="Cambria Math" panose="02040503050406030204" pitchFamily="18" charset="0"/>
                      </a:rPr>
                      <m:t>是</m:t>
                    </m:r>
                  </m:oMath>
                </a14:m>
                <a:r>
                  <a:rPr lang="zh-CN" altLang="en-US" dirty="0"/>
                  <a:t>对角度矩阵，</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D</m:t>
                        </m:r>
                      </m:e>
                      <m:sub>
                        <m:r>
                          <a:rPr lang="en-US" altLang="zh-CN" b="0" i="1" smtClean="0">
                            <a:latin typeface="Cambria Math" panose="02040503050406030204" pitchFamily="18" charset="0"/>
                          </a:rPr>
                          <m:t>𝑖𝑖</m:t>
                        </m:r>
                      </m:sub>
                    </m:sSub>
                    <m:r>
                      <a:rPr lang="en-US" altLang="zh-CN" b="0" i="1" smtClean="0">
                        <a:latin typeface="Cambria Math" panose="02040503050406030204" pitchFamily="18" charset="0"/>
                      </a:rPr>
                      <m:t>=</m:t>
                    </m:r>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endParaRPr lang="en-US" altLang="zh-CN" dirty="0"/>
              </a:p>
              <a:p>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l-GR" altLang="zh-CN"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sup>
                    </m:sSup>
                    <m:r>
                      <a:rPr lang="zh-CN" altLang="en-US" i="1">
                        <a:latin typeface="Cambria Math" panose="02040503050406030204" pitchFamily="18" charset="0"/>
                        <a:ea typeface="Cambria Math" panose="02040503050406030204" pitchFamily="18" charset="0"/>
                      </a:rPr>
                      <m:t>是</m:t>
                    </m:r>
                    <m:r>
                      <m:rPr>
                        <m:sty m:val="p"/>
                      </m:rPr>
                      <a:rPr lang="en-US" altLang="zh-CN" i="1" smtClean="0">
                        <a:latin typeface="Cambria Math" panose="02040503050406030204" pitchFamily="18" charset="0"/>
                        <a:ea typeface="Cambria Math" panose="02040503050406030204" pitchFamily="18" charset="0"/>
                      </a:rPr>
                      <m:t>L</m:t>
                    </m:r>
                    <m:r>
                      <a:rPr lang="zh-CN" altLang="en-US" i="1">
                        <a:latin typeface="Cambria Math" panose="02040503050406030204" pitchFamily="18" charset="0"/>
                        <a:ea typeface="Cambria Math" panose="02040503050406030204" pitchFamily="18" charset="0"/>
                      </a:rPr>
                      <m:t>的</m:t>
                    </m:r>
                  </m:oMath>
                </a14:m>
                <a:r>
                  <a:rPr lang="zh-CN" altLang="en-US" dirty="0"/>
                  <a:t>特征值的对角矩阵</a:t>
                </a:r>
                <a:endParaRPr lang="en-US" altLang="zh-CN" dirty="0"/>
              </a:p>
              <a:p>
                <a:endParaRPr lang="en-US" altLang="zh-CN" dirty="0"/>
              </a:p>
            </p:txBody>
          </p:sp>
        </mc:Choice>
        <mc:Fallback xmlns="">
          <p:sp>
            <p:nvSpPr>
              <p:cNvPr id="9" name="文本框 8">
                <a:extLst>
                  <a:ext uri="{FF2B5EF4-FFF2-40B4-BE49-F238E27FC236}">
                    <a16:creationId xmlns:a16="http://schemas.microsoft.com/office/drawing/2014/main" id="{4F46C145-F6AA-41B5-A94D-20C1156E687F}"/>
                  </a:ext>
                </a:extLst>
              </p:cNvPr>
              <p:cNvSpPr txBox="1">
                <a:spLocks noRot="1" noChangeAspect="1" noMove="1" noResize="1" noEditPoints="1" noAdjustHandles="1" noChangeArrowheads="1" noChangeShapeType="1" noTextEdit="1"/>
              </p:cNvSpPr>
              <p:nvPr/>
            </p:nvSpPr>
            <p:spPr>
              <a:xfrm>
                <a:off x="552892" y="3339258"/>
                <a:ext cx="4850219" cy="1909882"/>
              </a:xfrm>
              <a:prstGeom prst="rect">
                <a:avLst/>
              </a:prstGeom>
              <a:blipFill>
                <a:blip r:embed="rId6"/>
                <a:stretch>
                  <a:fillRect b="-5112"/>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486F1EA2-53E2-4DD3-BC37-195C276B0F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558" y="2019626"/>
            <a:ext cx="5041553" cy="391810"/>
          </a:xfrm>
          <a:prstGeom prst="rect">
            <a:avLst/>
          </a:prstGeom>
        </p:spPr>
      </p:pic>
      <p:cxnSp>
        <p:nvCxnSpPr>
          <p:cNvPr id="8" name="直接连接符 7">
            <a:extLst>
              <a:ext uri="{FF2B5EF4-FFF2-40B4-BE49-F238E27FC236}">
                <a16:creationId xmlns:a16="http://schemas.microsoft.com/office/drawing/2014/main" id="{36B1F34A-B708-4656-A4B7-173DFB043669}"/>
              </a:ext>
            </a:extLst>
          </p:cNvPr>
          <p:cNvCxnSpPr>
            <a:cxnSpLocks/>
          </p:cNvCxnSpPr>
          <p:nvPr/>
        </p:nvCxnSpPr>
        <p:spPr>
          <a:xfrm>
            <a:off x="5674660" y="1201271"/>
            <a:ext cx="0" cy="50829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20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06A2B-D6AB-4551-A2BB-CE75A5383423}"/>
              </a:ext>
            </a:extLst>
          </p:cNvPr>
          <p:cNvSpPr>
            <a:spLocks noGrp="1"/>
          </p:cNvSpPr>
          <p:nvPr>
            <p:ph type="title"/>
          </p:nvPr>
        </p:nvSpPr>
        <p:spPr/>
        <p:txBody>
          <a:bodyPr/>
          <a:lstStyle/>
          <a:p>
            <a:r>
              <a:rPr lang="en-US" altLang="zh-CN" dirty="0"/>
              <a:t>ST-Conv Blocks</a:t>
            </a:r>
            <a:endParaRPr lang="zh-CN" altLang="en-US" dirty="0"/>
          </a:p>
        </p:txBody>
      </p:sp>
      <p:pic>
        <p:nvPicPr>
          <p:cNvPr id="4" name="内容占位符 3">
            <a:extLst>
              <a:ext uri="{FF2B5EF4-FFF2-40B4-BE49-F238E27FC236}">
                <a16:creationId xmlns:a16="http://schemas.microsoft.com/office/drawing/2014/main" id="{A014D375-A095-4C8A-8385-E400841F2E40}"/>
              </a:ext>
            </a:extLst>
          </p:cNvPr>
          <p:cNvPicPr>
            <a:picLocks noGrp="1" noChangeAspect="1"/>
          </p:cNvPicPr>
          <p:nvPr>
            <p:ph idx="1"/>
          </p:nvPr>
        </p:nvPicPr>
        <p:blipFill>
          <a:blip r:embed="rId2"/>
          <a:stretch>
            <a:fillRect/>
          </a:stretch>
        </p:blipFill>
        <p:spPr>
          <a:xfrm>
            <a:off x="982246" y="1868656"/>
            <a:ext cx="2740183" cy="435133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A68454A-05CE-4AFD-A275-990239CDF2A5}"/>
                  </a:ext>
                </a:extLst>
              </p:cNvPr>
              <p:cNvSpPr txBox="1"/>
              <p:nvPr/>
            </p:nvSpPr>
            <p:spPr>
              <a:xfrm>
                <a:off x="4634924" y="2426550"/>
                <a:ext cx="5337413" cy="457754"/>
              </a:xfrm>
              <a:prstGeom prst="rect">
                <a:avLst/>
              </a:prstGeom>
              <a:noFill/>
            </p:spPr>
            <p:txBody>
              <a:bodyPr wrap="square" rtlCol="0">
                <a:spAutoFit/>
              </a:bodyPr>
              <a:lstStyle/>
              <a:p>
                <a:r>
                  <a:rPr lang="zh-CN" altLang="en-US" sz="2000" dirty="0"/>
                  <a:t>输入</a:t>
                </a:r>
                <a14:m>
                  <m:oMath xmlns:m="http://schemas.openxmlformats.org/officeDocument/2006/math">
                    <m:r>
                      <a:rPr lang="zh-CN" altLang="en-US" sz="2000" i="1">
                        <a:latin typeface="Cambria Math" panose="02040503050406030204" pitchFamily="18" charset="0"/>
                      </a:rPr>
                      <m:t>：</m:t>
                    </m:r>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𝑣</m:t>
                        </m:r>
                      </m:e>
                      <m:sup>
                        <m:r>
                          <a:rPr lang="en-US" altLang="zh-CN" sz="2000" b="0" i="1" smtClean="0">
                            <a:latin typeface="Cambria Math" panose="02040503050406030204" pitchFamily="18" charset="0"/>
                          </a:rPr>
                          <m:t>𝑙</m:t>
                        </m:r>
                      </m:sup>
                    </m:sSup>
                    <m:r>
                      <a:rPr lang="en-US" altLang="zh-CN" sz="2000" i="1" smtClean="0">
                        <a:latin typeface="Cambria Math" panose="02040503050406030204" pitchFamily="18" charset="0"/>
                        <a:ea typeface="Cambria Math" panose="02040503050406030204" pitchFamily="18" charset="0"/>
                      </a:rPr>
                      <m:t>∈</m:t>
                    </m:r>
                    <m:sSup>
                      <m:sSupPr>
                        <m:ctrlPr>
                          <a:rPr lang="en-US" altLang="zh-CN" sz="2000" i="1" smtClean="0">
                            <a:latin typeface="Cambria Math" panose="02040503050406030204" pitchFamily="18" charset="0"/>
                            <a:ea typeface="Cambria Math" panose="02040503050406030204" pitchFamily="18" charset="0"/>
                          </a:rPr>
                        </m:ctrlPr>
                      </m:sSupPr>
                      <m:e>
                        <m:r>
                          <a:rPr lang="en-US" altLang="zh-CN" sz="2000" i="1" smtClean="0">
                            <a:latin typeface="Cambria Math" panose="02040503050406030204" pitchFamily="18" charset="0"/>
                            <a:ea typeface="Cambria Math" panose="02040503050406030204" pitchFamily="18" charset="0"/>
                          </a:rPr>
                          <m:t>ℝ</m:t>
                        </m:r>
                      </m:e>
                      <m:sup>
                        <m:r>
                          <a:rPr lang="en-US" altLang="zh-CN" sz="2000" b="0" i="1" smtClean="0">
                            <a:latin typeface="Cambria Math" panose="02040503050406030204" pitchFamily="18" charset="0"/>
                            <a:ea typeface="Cambria Math" panose="02040503050406030204" pitchFamily="18" charset="0"/>
                          </a:rPr>
                          <m:t>𝑀</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𝐶</m:t>
                            </m:r>
                          </m:e>
                          <m:sup>
                            <m:r>
                              <a:rPr lang="en-US" altLang="zh-CN" sz="2000" b="0" i="1" smtClean="0">
                                <a:latin typeface="Cambria Math" panose="02040503050406030204" pitchFamily="18" charset="0"/>
                                <a:ea typeface="Cambria Math" panose="02040503050406030204" pitchFamily="18" charset="0"/>
                              </a:rPr>
                              <m:t>𝑙</m:t>
                            </m:r>
                          </m:sup>
                        </m:sSup>
                      </m:sup>
                    </m:sSup>
                  </m:oMath>
                </a14:m>
                <a:endParaRPr lang="zh-CN" altLang="en-US" sz="2000" dirty="0"/>
              </a:p>
            </p:txBody>
          </p:sp>
        </mc:Choice>
        <mc:Fallback xmlns="">
          <p:sp>
            <p:nvSpPr>
              <p:cNvPr id="6" name="文本框 5">
                <a:extLst>
                  <a:ext uri="{FF2B5EF4-FFF2-40B4-BE49-F238E27FC236}">
                    <a16:creationId xmlns:a16="http://schemas.microsoft.com/office/drawing/2014/main" id="{5A68454A-05CE-4AFD-A275-990239CDF2A5}"/>
                  </a:ext>
                </a:extLst>
              </p:cNvPr>
              <p:cNvSpPr txBox="1">
                <a:spLocks noRot="1" noChangeAspect="1" noMove="1" noResize="1" noEditPoints="1" noAdjustHandles="1" noChangeArrowheads="1" noChangeShapeType="1" noTextEdit="1"/>
              </p:cNvSpPr>
              <p:nvPr/>
            </p:nvSpPr>
            <p:spPr>
              <a:xfrm>
                <a:off x="4634924" y="2426550"/>
                <a:ext cx="5337413" cy="457754"/>
              </a:xfrm>
              <a:prstGeom prst="rect">
                <a:avLst/>
              </a:prstGeom>
              <a:blipFill>
                <a:blip r:embed="rId3"/>
                <a:stretch>
                  <a:fillRect l="-1142"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CEDF0BE-75D6-4EC1-9C37-AEACCB8F73B6}"/>
                  </a:ext>
                </a:extLst>
              </p:cNvPr>
              <p:cNvSpPr txBox="1"/>
              <p:nvPr/>
            </p:nvSpPr>
            <p:spPr>
              <a:xfrm>
                <a:off x="4634924" y="3429000"/>
                <a:ext cx="4842563" cy="2019464"/>
              </a:xfrm>
              <a:prstGeom prst="rect">
                <a:avLst/>
              </a:prstGeom>
              <a:noFill/>
            </p:spPr>
            <p:txBody>
              <a:bodyPr wrap="square" rtlCol="0">
                <a:spAutoFit/>
              </a:bodyPr>
              <a:lstStyle/>
              <a:p>
                <a:r>
                  <a:rPr lang="zh-CN" altLang="en-US" sz="2000" dirty="0"/>
                  <a:t>输出</a:t>
                </a:r>
                <a:r>
                  <a:rPr lang="zh-CN" altLang="en-US" dirty="0"/>
                  <a:t>：</a:t>
                </a:r>
                <a:endParaRPr lang="en-US" altLang="zh-CN" dirty="0"/>
              </a:p>
              <a:p>
                <a:endParaRPr lang="en-US" altLang="zh-CN" dirty="0"/>
              </a:p>
              <a:p>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𝑣</m:t>
                          </m:r>
                        </m:e>
                        <m:sup>
                          <m:r>
                            <a:rPr lang="en-US" altLang="zh-CN" sz="2800" b="0" i="1" smtClean="0">
                              <a:latin typeface="Cambria Math" panose="02040503050406030204" pitchFamily="18" charset="0"/>
                            </a:rPr>
                            <m:t>𝑙</m:t>
                          </m:r>
                          <m:r>
                            <a:rPr lang="en-US" altLang="zh-CN" sz="2800" b="0" i="1" smtClean="0">
                              <a:latin typeface="Cambria Math" panose="02040503050406030204" pitchFamily="18" charset="0"/>
                            </a:rPr>
                            <m:t>+1</m:t>
                          </m:r>
                        </m:sup>
                      </m:sSup>
                      <m:r>
                        <a:rPr lang="en-US" altLang="zh-CN" sz="2800" i="1">
                          <a:latin typeface="Cambria Math" panose="02040503050406030204" pitchFamily="18" charset="0"/>
                          <a:ea typeface="Cambria Math" panose="02040503050406030204" pitchFamily="18" charset="0"/>
                        </a:rPr>
                        <m:t>∈</m:t>
                      </m:r>
                      <m:sSup>
                        <m:sSupPr>
                          <m:ctrlPr>
                            <a:rPr lang="en-US" altLang="zh-CN" sz="2800" i="1" smtClean="0">
                              <a:latin typeface="Cambria Math" panose="02040503050406030204" pitchFamily="18" charset="0"/>
                              <a:ea typeface="Cambria Math" panose="02040503050406030204" pitchFamily="18" charset="0"/>
                            </a:rPr>
                          </m:ctrlPr>
                        </m:sSupPr>
                        <m:e>
                          <m:r>
                            <a:rPr lang="en-US" altLang="zh-CN" sz="2800" i="1" smtClean="0">
                              <a:latin typeface="Cambria Math" panose="02040503050406030204" pitchFamily="18" charset="0"/>
                              <a:ea typeface="Cambria Math" panose="02040503050406030204" pitchFamily="18" charset="0"/>
                            </a:rPr>
                            <m:t>ℝ</m:t>
                          </m:r>
                        </m:e>
                        <m:sup>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𝑀</m:t>
                          </m:r>
                          <m:r>
                            <a:rPr lang="en-US" altLang="zh-CN" sz="2800" b="0" i="1" smtClean="0">
                              <a:latin typeface="Cambria Math" panose="02040503050406030204" pitchFamily="18" charset="0"/>
                              <a:ea typeface="Cambria Math" panose="02040503050406030204" pitchFamily="18" charset="0"/>
                            </a:rPr>
                            <m:t>−2</m:t>
                          </m:r>
                          <m:d>
                            <m:dPr>
                              <m:ctrlPr>
                                <a:rPr lang="en-US" altLang="zh-CN" sz="2800" b="0" i="1" smtClean="0">
                                  <a:latin typeface="Cambria Math" panose="02040503050406030204" pitchFamily="18" charset="0"/>
                                  <a:ea typeface="Cambria Math" panose="02040503050406030204" pitchFamily="18" charset="0"/>
                                </a:rPr>
                              </m:ctrlPr>
                            </m:dPr>
                            <m:e>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𝐾</m:t>
                                  </m:r>
                                </m:e>
                                <m:sub>
                                  <m:r>
                                    <a:rPr lang="en-US" altLang="zh-CN" sz="2800" b="0" i="1" smtClean="0">
                                      <a:latin typeface="Cambria Math" panose="02040503050406030204" pitchFamily="18" charset="0"/>
                                      <a:ea typeface="Cambria Math" panose="02040503050406030204" pitchFamily="18" charset="0"/>
                                    </a:rPr>
                                    <m:t>𝑡</m:t>
                                  </m:r>
                                </m:sub>
                              </m:sSub>
                              <m:r>
                                <a:rPr lang="en-US" altLang="zh-CN" sz="2800" b="0" i="1" smtClean="0">
                                  <a:latin typeface="Cambria Math" panose="02040503050406030204" pitchFamily="18" charset="0"/>
                                  <a:ea typeface="Cambria Math" panose="02040503050406030204" pitchFamily="18" charset="0"/>
                                </a:rPr>
                                <m:t>−1</m:t>
                              </m:r>
                            </m:e>
                          </m:d>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𝑛</m:t>
                          </m:r>
                          <m:r>
                            <a:rPr lang="en-US" altLang="zh-CN" sz="2800" b="0" i="1" smtClean="0">
                              <a:latin typeface="Cambria Math" panose="02040503050406030204" pitchFamily="18" charset="0"/>
                              <a:ea typeface="Cambria Math" panose="02040503050406030204" pitchFamily="18" charset="0"/>
                            </a:rPr>
                            <m:t>×</m:t>
                          </m:r>
                          <m:sSup>
                            <m:sSupPr>
                              <m:ctrlPr>
                                <a:rPr lang="en-US" altLang="zh-CN" sz="2800" b="0" i="1" smtClean="0">
                                  <a:latin typeface="Cambria Math" panose="02040503050406030204" pitchFamily="18" charset="0"/>
                                  <a:ea typeface="Cambria Math" panose="02040503050406030204" pitchFamily="18" charset="0"/>
                                </a:rPr>
                              </m:ctrlPr>
                            </m:sSupPr>
                            <m:e>
                              <m:r>
                                <a:rPr lang="en-US" altLang="zh-CN" sz="2800" b="0" i="1" smtClean="0">
                                  <a:latin typeface="Cambria Math" panose="02040503050406030204" pitchFamily="18" charset="0"/>
                                  <a:ea typeface="Cambria Math" panose="02040503050406030204" pitchFamily="18" charset="0"/>
                                </a:rPr>
                                <m:t>𝐶</m:t>
                              </m:r>
                            </m:e>
                            <m:sup>
                              <m:r>
                                <a:rPr lang="en-US" altLang="zh-CN" sz="2800" b="0" i="1" smtClean="0">
                                  <a:latin typeface="Cambria Math" panose="02040503050406030204" pitchFamily="18" charset="0"/>
                                  <a:ea typeface="Cambria Math" panose="02040503050406030204" pitchFamily="18" charset="0"/>
                                </a:rPr>
                                <m:t>𝑙</m:t>
                              </m:r>
                              <m:r>
                                <a:rPr lang="en-US" altLang="zh-CN" sz="2800" b="0" i="1" smtClean="0">
                                  <a:latin typeface="Cambria Math" panose="02040503050406030204" pitchFamily="18" charset="0"/>
                                  <a:ea typeface="Cambria Math" panose="02040503050406030204" pitchFamily="18" charset="0"/>
                                </a:rPr>
                                <m:t>+1</m:t>
                              </m:r>
                            </m:sup>
                          </m:sSup>
                        </m:sup>
                      </m:sSup>
                    </m:oMath>
                  </m:oMathPara>
                </a14:m>
                <a:endParaRPr lang="en-US" altLang="zh-CN" dirty="0"/>
              </a:p>
              <a:p>
                <a:endParaRPr lang="zh-CN" altLang="en-US" dirty="0"/>
              </a:p>
            </p:txBody>
          </p:sp>
        </mc:Choice>
        <mc:Fallback xmlns="">
          <p:sp>
            <p:nvSpPr>
              <p:cNvPr id="7" name="文本框 6">
                <a:extLst>
                  <a:ext uri="{FF2B5EF4-FFF2-40B4-BE49-F238E27FC236}">
                    <a16:creationId xmlns:a16="http://schemas.microsoft.com/office/drawing/2014/main" id="{9CEDF0BE-75D6-4EC1-9C37-AEACCB8F73B6}"/>
                  </a:ext>
                </a:extLst>
              </p:cNvPr>
              <p:cNvSpPr txBox="1">
                <a:spLocks noRot="1" noChangeAspect="1" noMove="1" noResize="1" noEditPoints="1" noAdjustHandles="1" noChangeArrowheads="1" noChangeShapeType="1" noTextEdit="1"/>
              </p:cNvSpPr>
              <p:nvPr/>
            </p:nvSpPr>
            <p:spPr>
              <a:xfrm>
                <a:off x="4634924" y="3429000"/>
                <a:ext cx="4842563" cy="2019464"/>
              </a:xfrm>
              <a:prstGeom prst="rect">
                <a:avLst/>
              </a:prstGeom>
              <a:blipFill>
                <a:blip r:embed="rId4"/>
                <a:stretch>
                  <a:fillRect l="-1258" t="-1813"/>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C670ACF9-DFFA-42C7-B510-84BA8FB1136F}"/>
              </a:ext>
            </a:extLst>
          </p:cNvPr>
          <p:cNvPicPr>
            <a:picLocks noChangeAspect="1"/>
          </p:cNvPicPr>
          <p:nvPr/>
        </p:nvPicPr>
        <p:blipFill>
          <a:blip r:embed="rId5"/>
          <a:stretch>
            <a:fillRect/>
          </a:stretch>
        </p:blipFill>
        <p:spPr>
          <a:xfrm>
            <a:off x="4839924" y="3801310"/>
            <a:ext cx="5337413" cy="710128"/>
          </a:xfrm>
          <a:prstGeom prst="rect">
            <a:avLst/>
          </a:prstGeom>
        </p:spPr>
      </p:pic>
    </p:spTree>
    <p:extLst>
      <p:ext uri="{BB962C8B-B14F-4D97-AF65-F5344CB8AC3E}">
        <p14:creationId xmlns:p14="http://schemas.microsoft.com/office/powerpoint/2010/main" val="3707150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63A5AC-B365-445A-97AC-FF41E27D7058}"/>
              </a:ext>
            </a:extLst>
          </p:cNvPr>
          <p:cNvSpPr>
            <a:spLocks noGrp="1"/>
          </p:cNvSpPr>
          <p:nvPr>
            <p:ph type="title"/>
          </p:nvPr>
        </p:nvSpPr>
        <p:spPr/>
        <p:txBody>
          <a:bodyPr/>
          <a:lstStyle/>
          <a:p>
            <a:r>
              <a:rPr lang="en-US" altLang="zh-CN" dirty="0"/>
              <a:t>Output-layer</a:t>
            </a:r>
            <a:endParaRPr lang="zh-CN" altLang="en-US" dirty="0"/>
          </a:p>
        </p:txBody>
      </p:sp>
      <p:pic>
        <p:nvPicPr>
          <p:cNvPr id="4" name="内容占位符 3">
            <a:extLst>
              <a:ext uri="{FF2B5EF4-FFF2-40B4-BE49-F238E27FC236}">
                <a16:creationId xmlns:a16="http://schemas.microsoft.com/office/drawing/2014/main" id="{4235E536-39D6-4E3F-B276-38915D198265}"/>
              </a:ext>
            </a:extLst>
          </p:cNvPr>
          <p:cNvPicPr>
            <a:picLocks noGrp="1" noChangeAspect="1"/>
          </p:cNvPicPr>
          <p:nvPr>
            <p:ph idx="1"/>
          </p:nvPr>
        </p:nvPicPr>
        <p:blipFill>
          <a:blip r:embed="rId3"/>
          <a:stretch>
            <a:fillRect/>
          </a:stretch>
        </p:blipFill>
        <p:spPr>
          <a:xfrm>
            <a:off x="838200" y="1874686"/>
            <a:ext cx="2446232" cy="4145639"/>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3FDDF83-EDFC-4CFC-9631-B7A70BECF3AB}"/>
                  </a:ext>
                </a:extLst>
              </p:cNvPr>
              <p:cNvSpPr txBox="1"/>
              <p:nvPr/>
            </p:nvSpPr>
            <p:spPr>
              <a:xfrm>
                <a:off x="6096000" y="1477696"/>
                <a:ext cx="4521798" cy="3416320"/>
              </a:xfrm>
              <a:prstGeom prst="rect">
                <a:avLst/>
              </a:prstGeom>
              <a:noFill/>
            </p:spPr>
            <p:txBody>
              <a:bodyPr wrap="square" rtlCol="0">
                <a:spAutoFit/>
              </a:bodyPr>
              <a:lstStyle/>
              <a:p>
                <a:r>
                  <a:rPr lang="zh-CN" altLang="en-US" dirty="0"/>
                  <a:t>两个时空卷积块后，添加了一个额外的时间卷积层和全连接层作为最后的输出层。</a:t>
                </a:r>
                <a:endParaRPr lang="en-US" altLang="zh-CN" dirty="0"/>
              </a:p>
              <a:p>
                <a:endParaRPr lang="en-US" altLang="zh-CN" dirty="0"/>
              </a:p>
              <a:p>
                <a:r>
                  <a:rPr lang="zh-CN" altLang="en-US" dirty="0"/>
                  <a:t>这个时间卷积层把</a:t>
                </a:r>
                <a:r>
                  <a:rPr lang="en-US" altLang="zh-CN" dirty="0" err="1"/>
                  <a:t>STBlock</a:t>
                </a:r>
                <a:r>
                  <a:rPr lang="zh-CN" altLang="en-US" dirty="0"/>
                  <a:t>的输出映射成单步的预测。然后获得输出</a:t>
                </a:r>
                <a14:m>
                  <m:oMath xmlns:m="http://schemas.openxmlformats.org/officeDocument/2006/math">
                    <m:r>
                      <m:rPr>
                        <m:sty m:val="p"/>
                      </m:rPr>
                      <a:rPr lang="en-US" altLang="zh-CN" i="1" dirty="0">
                        <a:latin typeface="Cambria Math" panose="02040503050406030204" pitchFamily="18" charset="0"/>
                      </a:rPr>
                      <m:t>Z</m:t>
                    </m:r>
                    <m:r>
                      <a:rPr lang="en-US" altLang="zh-CN" i="1" dirty="0" smtClean="0">
                        <a:latin typeface="Cambria Math" panose="02040503050406030204" pitchFamily="18" charset="0"/>
                        <a:ea typeface="Cambria Math" panose="02040503050406030204" pitchFamily="18" charset="0"/>
                      </a:rPr>
                      <m:t>∈</m:t>
                    </m:r>
                    <m:sSup>
                      <m:sSupPr>
                        <m:ctrlPr>
                          <a:rPr lang="en-US" altLang="zh-CN" i="1" dirty="0" smtClean="0">
                            <a:latin typeface="Cambria Math" panose="02040503050406030204" pitchFamily="18" charset="0"/>
                            <a:ea typeface="Cambria Math" panose="02040503050406030204" pitchFamily="18" charset="0"/>
                          </a:rPr>
                        </m:ctrlPr>
                      </m:sSupPr>
                      <m:e>
                        <m:r>
                          <a:rPr lang="en-US" altLang="zh-CN" i="1" dirty="0" smtClean="0">
                            <a:latin typeface="Cambria Math" panose="02040503050406030204" pitchFamily="18" charset="0"/>
                            <a:ea typeface="Cambria Math" panose="02040503050406030204" pitchFamily="18" charset="0"/>
                          </a:rPr>
                          <m:t>ℝ</m:t>
                        </m:r>
                      </m:e>
                      <m:sup>
                        <m:r>
                          <m:rPr>
                            <m:sty m:val="p"/>
                          </m:rPr>
                          <a:rPr lang="en-US" altLang="zh-CN" i="1" dirty="0">
                            <a:latin typeface="Cambria Math" panose="02040503050406030204" pitchFamily="18" charset="0"/>
                            <a:ea typeface="Cambria Math" panose="02040503050406030204" pitchFamily="18" charset="0"/>
                          </a:rPr>
                          <m:t>n</m:t>
                        </m:r>
                        <m:r>
                          <a:rPr lang="en-US" altLang="zh-CN" i="1" dirty="0" smtClean="0">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ea typeface="Cambria Math" panose="02040503050406030204" pitchFamily="18" charset="0"/>
                          </a:rPr>
                          <m:t>c</m:t>
                        </m:r>
                      </m:sup>
                    </m:sSup>
                  </m:oMath>
                </a14:m>
                <a:r>
                  <a:rPr lang="zh-CN" altLang="en-US" dirty="0"/>
                  <a:t>，然后使用线性转换计算出</a:t>
                </a:r>
                <a:r>
                  <a:rPr lang="en-US" altLang="zh-CN" dirty="0"/>
                  <a:t>n</a:t>
                </a:r>
                <a:r>
                  <a:rPr lang="zh-CN" altLang="en-US" dirty="0"/>
                  <a:t>个节点的速度预测：</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v</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𝑍𝑤</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m:oMathPara>
                </a14:m>
                <a:endParaRPr lang="en-US" altLang="zh-CN" dirty="0"/>
              </a:p>
              <a:p>
                <a:endParaRPr lang="en-US" altLang="zh-CN" dirty="0"/>
              </a:p>
              <a:p>
                <a:r>
                  <a:rPr lang="zh-CN" altLang="en-US" dirty="0"/>
                  <a:t>其中权重</a:t>
                </a:r>
                <a14:m>
                  <m:oMath xmlns:m="http://schemas.openxmlformats.org/officeDocument/2006/math">
                    <m:r>
                      <m:rPr>
                        <m:sty m:val="p"/>
                      </m:rPr>
                      <a:rPr lang="en-US" altLang="zh-CN" i="1" dirty="0">
                        <a:latin typeface="Cambria Math" panose="02040503050406030204" pitchFamily="18" charset="0"/>
                      </a:rPr>
                      <m:t>w</m:t>
                    </m:r>
                    <m:r>
                      <a:rPr lang="en-US" altLang="zh-CN" i="1" dirty="0" smtClean="0">
                        <a:latin typeface="Cambria Math" panose="02040503050406030204" pitchFamily="18" charset="0"/>
                        <a:ea typeface="Cambria Math" panose="02040503050406030204" pitchFamily="18" charset="0"/>
                      </a:rPr>
                      <m:t>∈</m:t>
                    </m:r>
                    <m:sSup>
                      <m:sSupPr>
                        <m:ctrlPr>
                          <a:rPr lang="en-US" altLang="zh-CN" i="1" dirty="0" smtClean="0">
                            <a:latin typeface="Cambria Math" panose="02040503050406030204" pitchFamily="18" charset="0"/>
                            <a:ea typeface="Cambria Math" panose="02040503050406030204" pitchFamily="18" charset="0"/>
                          </a:rPr>
                        </m:ctrlPr>
                      </m:sSupPr>
                      <m:e>
                        <m:r>
                          <a:rPr lang="en-US" altLang="zh-CN" i="1" dirty="0" smtClean="0">
                            <a:latin typeface="Cambria Math" panose="02040503050406030204" pitchFamily="18" charset="0"/>
                            <a:ea typeface="Cambria Math" panose="02040503050406030204" pitchFamily="18" charset="0"/>
                          </a:rPr>
                          <m:t>ℝ</m:t>
                        </m:r>
                      </m:e>
                      <m:sup>
                        <m:r>
                          <m:rPr>
                            <m:sty m:val="p"/>
                          </m:rPr>
                          <a:rPr lang="en-US" altLang="zh-CN" i="1" dirty="0">
                            <a:latin typeface="Cambria Math" panose="02040503050406030204" pitchFamily="18" charset="0"/>
                            <a:ea typeface="Cambria Math" panose="02040503050406030204" pitchFamily="18" charset="0"/>
                          </a:rPr>
                          <m:t>c</m:t>
                        </m:r>
                      </m:sup>
                    </m:sSup>
                    <m:r>
                      <a:rPr lang="zh-CN" altLang="en-US" i="1" dirty="0">
                        <a:latin typeface="Cambria Math" panose="02040503050406030204" pitchFamily="18" charset="0"/>
                        <a:ea typeface="Cambria Math" panose="02040503050406030204" pitchFamily="18" charset="0"/>
                      </a:rPr>
                      <m:t>，</m:t>
                    </m:r>
                    <m:r>
                      <m:rPr>
                        <m:sty m:val="p"/>
                      </m:rPr>
                      <a:rPr lang="en-US" altLang="zh-CN" i="1" dirty="0" smtClean="0">
                        <a:latin typeface="Cambria Math" panose="02040503050406030204" pitchFamily="18" charset="0"/>
                        <a:ea typeface="Cambria Math" panose="02040503050406030204" pitchFamily="18" charset="0"/>
                      </a:rPr>
                      <m:t>b</m:t>
                    </m:r>
                    <m:r>
                      <a:rPr lang="zh-CN" altLang="en-US" i="1" dirty="0">
                        <a:latin typeface="Cambria Math" panose="02040503050406030204" pitchFamily="18" charset="0"/>
                        <a:ea typeface="Cambria Math" panose="02040503050406030204" pitchFamily="18" charset="0"/>
                      </a:rPr>
                      <m:t>是</m:t>
                    </m:r>
                  </m:oMath>
                </a14:m>
                <a:r>
                  <a:rPr lang="zh-CN" altLang="en-US" dirty="0"/>
                  <a:t>偏差。</a:t>
                </a:r>
                <a:endParaRPr lang="en-US" altLang="zh-CN" dirty="0"/>
              </a:p>
              <a:p>
                <a:r>
                  <a:rPr lang="zh-CN" altLang="en-US" dirty="0"/>
                  <a:t>使用</a:t>
                </a:r>
                <a:r>
                  <a:rPr lang="en-US" altLang="zh-CN" dirty="0"/>
                  <a:t>L2</a:t>
                </a:r>
                <a:r>
                  <a:rPr lang="zh-CN" altLang="en-US" dirty="0"/>
                  <a:t>损失衡量模型的性能：</a:t>
                </a:r>
                <a:endParaRPr lang="en-US" altLang="zh-CN" dirty="0"/>
              </a:p>
              <a:p>
                <a:endParaRPr lang="en-US" altLang="zh-CN" dirty="0"/>
              </a:p>
              <a:p>
                <a:endParaRPr lang="zh-CN" altLang="en-US" dirty="0"/>
              </a:p>
            </p:txBody>
          </p:sp>
        </mc:Choice>
        <mc:Fallback xmlns="">
          <p:sp>
            <p:nvSpPr>
              <p:cNvPr id="5" name="文本框 4">
                <a:extLst>
                  <a:ext uri="{FF2B5EF4-FFF2-40B4-BE49-F238E27FC236}">
                    <a16:creationId xmlns:a16="http://schemas.microsoft.com/office/drawing/2014/main" id="{13FDDF83-EDFC-4CFC-9631-B7A70BECF3AB}"/>
                  </a:ext>
                </a:extLst>
              </p:cNvPr>
              <p:cNvSpPr txBox="1">
                <a:spLocks noRot="1" noChangeAspect="1" noMove="1" noResize="1" noEditPoints="1" noAdjustHandles="1" noChangeArrowheads="1" noChangeShapeType="1" noTextEdit="1"/>
              </p:cNvSpPr>
              <p:nvPr/>
            </p:nvSpPr>
            <p:spPr>
              <a:xfrm>
                <a:off x="6096000" y="1477696"/>
                <a:ext cx="4521798" cy="3416320"/>
              </a:xfrm>
              <a:prstGeom prst="rect">
                <a:avLst/>
              </a:prstGeom>
              <a:blipFill>
                <a:blip r:embed="rId4"/>
                <a:stretch>
                  <a:fillRect l="-1078" t="-891" r="-67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0F0A6E7D-97CD-412B-937F-528654D2E890}"/>
              </a:ext>
            </a:extLst>
          </p:cNvPr>
          <p:cNvPicPr>
            <a:picLocks noChangeAspect="1"/>
          </p:cNvPicPr>
          <p:nvPr/>
        </p:nvPicPr>
        <p:blipFill>
          <a:blip r:embed="rId5"/>
          <a:stretch>
            <a:fillRect/>
          </a:stretch>
        </p:blipFill>
        <p:spPr>
          <a:xfrm>
            <a:off x="5611024" y="4841167"/>
            <a:ext cx="5006774" cy="662997"/>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F8EFE0C-C56F-4B64-9866-7AE686692F77}"/>
                  </a:ext>
                </a:extLst>
              </p:cNvPr>
              <p:cNvSpPr txBox="1"/>
              <p:nvPr/>
            </p:nvSpPr>
            <p:spPr>
              <a:xfrm>
                <a:off x="5801958" y="5791989"/>
                <a:ext cx="5109882" cy="646331"/>
              </a:xfrm>
              <a:prstGeom prst="rect">
                <a:avLst/>
              </a:prstGeom>
              <a:noFill/>
            </p:spPr>
            <p:txBody>
              <a:bodyPr wrap="square" rtlCol="0">
                <a:spAutoFit/>
              </a:bodyPr>
              <a:lstStyle/>
              <a:p>
                <a:r>
                  <a:rPr lang="zh-CN" altLang="en-US" dirty="0"/>
                  <a:t>其中，</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W</m:t>
                        </m:r>
                      </m:e>
                      <m:sub>
                        <m:r>
                          <a:rPr lang="el-GR" altLang="zh-CN" i="1">
                            <a:latin typeface="Cambria Math" panose="02040503050406030204" pitchFamily="18" charset="0"/>
                            <a:ea typeface="Cambria Math" panose="02040503050406030204" pitchFamily="18" charset="0"/>
                          </a:rPr>
                          <m:t>𝜃</m:t>
                        </m:r>
                      </m:sub>
                    </m:sSub>
                    <m:r>
                      <a:rPr lang="zh-CN" altLang="en-US" i="1">
                        <a:latin typeface="Cambria Math" panose="02040503050406030204" pitchFamily="18" charset="0"/>
                      </a:rPr>
                      <m:t>表示</m:t>
                    </m:r>
                  </m:oMath>
                </a14:m>
                <a:r>
                  <a:rPr lang="zh-CN" altLang="en-US" dirty="0"/>
                  <a:t>所有可以训练的参数，</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v</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r>
                      <a:rPr lang="zh-CN" altLang="en-US" i="1">
                        <a:latin typeface="Cambria Math" panose="02040503050406030204" pitchFamily="18" charset="0"/>
                      </a:rPr>
                      <m:t>表示</m:t>
                    </m:r>
                  </m:oMath>
                </a14:m>
                <a:r>
                  <a:rPr lang="en-US" altLang="zh-CN" dirty="0"/>
                  <a:t>Ground Truth</a:t>
                </a:r>
                <a:r>
                  <a:rPr lang="zh-CN" altLang="en-US" dirty="0"/>
                  <a:t>，</a:t>
                </a:r>
                <a14:m>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v</m:t>
                        </m:r>
                      </m:e>
                    </m:acc>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oMath>
                </a14:m>
                <a:r>
                  <a:rPr lang="zh-CN" altLang="en-US" dirty="0"/>
                  <a:t>表示模型的预测</a:t>
                </a:r>
              </a:p>
            </p:txBody>
          </p:sp>
        </mc:Choice>
        <mc:Fallback xmlns="">
          <p:sp>
            <p:nvSpPr>
              <p:cNvPr id="7" name="文本框 6">
                <a:extLst>
                  <a:ext uri="{FF2B5EF4-FFF2-40B4-BE49-F238E27FC236}">
                    <a16:creationId xmlns:a16="http://schemas.microsoft.com/office/drawing/2014/main" id="{EF8EFE0C-C56F-4B64-9866-7AE686692F77}"/>
                  </a:ext>
                </a:extLst>
              </p:cNvPr>
              <p:cNvSpPr txBox="1">
                <a:spLocks noRot="1" noChangeAspect="1" noMove="1" noResize="1" noEditPoints="1" noAdjustHandles="1" noChangeArrowheads="1" noChangeShapeType="1" noTextEdit="1"/>
              </p:cNvSpPr>
              <p:nvPr/>
            </p:nvSpPr>
            <p:spPr>
              <a:xfrm>
                <a:off x="5801958" y="5791989"/>
                <a:ext cx="5109882" cy="646331"/>
              </a:xfrm>
              <a:prstGeom prst="rect">
                <a:avLst/>
              </a:prstGeom>
              <a:blipFill>
                <a:blip r:embed="rId6"/>
                <a:stretch>
                  <a:fillRect l="-1074" t="-4717"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8141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B4CE9-4671-4B18-BB85-02C4ED28DBDF}"/>
              </a:ext>
            </a:extLst>
          </p:cNvPr>
          <p:cNvSpPr>
            <a:spLocks noGrp="1"/>
          </p:cNvSpPr>
          <p:nvPr>
            <p:ph type="title"/>
          </p:nvPr>
        </p:nvSpPr>
        <p:spPr/>
        <p:txBody>
          <a:bodyPr/>
          <a:lstStyle/>
          <a:p>
            <a:r>
              <a:rPr lang="zh-CN" altLang="en-US" dirty="0"/>
              <a:t>回顾一下</a:t>
            </a:r>
          </a:p>
        </p:txBody>
      </p:sp>
      <p:pic>
        <p:nvPicPr>
          <p:cNvPr id="4" name="内容占位符 3">
            <a:extLst>
              <a:ext uri="{FF2B5EF4-FFF2-40B4-BE49-F238E27FC236}">
                <a16:creationId xmlns:a16="http://schemas.microsoft.com/office/drawing/2014/main" id="{54DF51F5-BF93-41FD-A482-7059BD77B2E5}"/>
              </a:ext>
            </a:extLst>
          </p:cNvPr>
          <p:cNvPicPr>
            <a:picLocks noGrp="1" noChangeAspect="1"/>
          </p:cNvPicPr>
          <p:nvPr>
            <p:ph idx="1"/>
          </p:nvPr>
        </p:nvPicPr>
        <p:blipFill>
          <a:blip r:embed="rId3"/>
          <a:stretch>
            <a:fillRect/>
          </a:stretch>
        </p:blipFill>
        <p:spPr>
          <a:xfrm>
            <a:off x="1537447" y="1593869"/>
            <a:ext cx="7348370" cy="4246437"/>
          </a:xfrm>
          <a:prstGeom prst="rect">
            <a:avLst/>
          </a:prstGeom>
        </p:spPr>
      </p:pic>
    </p:spTree>
    <p:extLst>
      <p:ext uri="{BB962C8B-B14F-4D97-AF65-F5344CB8AC3E}">
        <p14:creationId xmlns:p14="http://schemas.microsoft.com/office/powerpoint/2010/main" val="316943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BE5EDA-2D4B-4CE0-93A8-41E0221D53EA}"/>
              </a:ext>
            </a:extLst>
          </p:cNvPr>
          <p:cNvSpPr>
            <a:spLocks noGrp="1"/>
          </p:cNvSpPr>
          <p:nvPr>
            <p:ph type="title"/>
          </p:nvPr>
        </p:nvSpPr>
        <p:spPr/>
        <p:txBody>
          <a:bodyPr/>
          <a:lstStyle/>
          <a:p>
            <a:r>
              <a:rPr lang="zh-CN" altLang="en-US" dirty="0"/>
              <a:t>实验设置</a:t>
            </a:r>
          </a:p>
        </p:txBody>
      </p:sp>
      <p:sp>
        <p:nvSpPr>
          <p:cNvPr id="3" name="内容占位符 2">
            <a:extLst>
              <a:ext uri="{FF2B5EF4-FFF2-40B4-BE49-F238E27FC236}">
                <a16:creationId xmlns:a16="http://schemas.microsoft.com/office/drawing/2014/main" id="{BBC33C04-7137-40EF-8B02-BCDA5D66C6C8}"/>
              </a:ext>
            </a:extLst>
          </p:cNvPr>
          <p:cNvSpPr>
            <a:spLocks noGrp="1"/>
          </p:cNvSpPr>
          <p:nvPr>
            <p:ph idx="1"/>
          </p:nvPr>
        </p:nvSpPr>
        <p:spPr/>
        <p:txBody>
          <a:bodyPr/>
          <a:lstStyle/>
          <a:p>
            <a:r>
              <a:rPr lang="zh-CN" altLang="en-US" dirty="0"/>
              <a:t>过去</a:t>
            </a:r>
            <a:r>
              <a:rPr lang="en-US" altLang="zh-CN" dirty="0"/>
              <a:t>60</a:t>
            </a:r>
            <a:r>
              <a:rPr lang="zh-CN" altLang="en-US" dirty="0"/>
              <a:t>分钟的时间窗，预测之后</a:t>
            </a:r>
            <a:r>
              <a:rPr lang="en-US" altLang="zh-CN" dirty="0"/>
              <a:t>15</a:t>
            </a:r>
            <a:r>
              <a:rPr lang="zh-CN" altLang="en-US" dirty="0"/>
              <a:t>，</a:t>
            </a:r>
            <a:r>
              <a:rPr lang="en-US" altLang="zh-CN" dirty="0"/>
              <a:t>30</a:t>
            </a:r>
            <a:r>
              <a:rPr lang="zh-CN" altLang="en-US" dirty="0"/>
              <a:t>，</a:t>
            </a:r>
            <a:r>
              <a:rPr lang="en-US" altLang="zh-CN" dirty="0"/>
              <a:t>45</a:t>
            </a:r>
            <a:r>
              <a:rPr lang="zh-CN" altLang="en-US" dirty="0"/>
              <a:t>分钟的交通状态</a:t>
            </a:r>
            <a:endParaRPr lang="en-US" altLang="zh-CN" dirty="0"/>
          </a:p>
          <a:p>
            <a:r>
              <a:rPr lang="zh-CN" altLang="en-US" dirty="0"/>
              <a:t>一个时间步是</a:t>
            </a:r>
            <a:r>
              <a:rPr lang="en-US" altLang="zh-CN" dirty="0"/>
              <a:t>5</a:t>
            </a:r>
            <a:r>
              <a:rPr lang="zh-CN" altLang="en-US" dirty="0"/>
              <a:t>分钟，所以</a:t>
            </a:r>
            <a:endParaRPr lang="en-US" altLang="zh-CN" dirty="0"/>
          </a:p>
          <a:p>
            <a:r>
              <a:rPr lang="en-US" altLang="zh-CN" dirty="0"/>
              <a:t>M=12</a:t>
            </a:r>
            <a:r>
              <a:rPr lang="zh-CN" altLang="en-US" dirty="0"/>
              <a:t>，</a:t>
            </a:r>
            <a:r>
              <a:rPr lang="en-US" altLang="zh-CN" dirty="0"/>
              <a:t>H=3</a:t>
            </a:r>
            <a:r>
              <a:rPr lang="zh-CN" altLang="en-US" dirty="0"/>
              <a:t>，</a:t>
            </a:r>
            <a:r>
              <a:rPr lang="en-US" altLang="zh-CN" dirty="0"/>
              <a:t>6</a:t>
            </a:r>
            <a:r>
              <a:rPr lang="zh-CN" altLang="en-US" dirty="0"/>
              <a:t>，</a:t>
            </a:r>
            <a:r>
              <a:rPr lang="en-US" altLang="zh-CN" dirty="0"/>
              <a:t>9</a:t>
            </a:r>
          </a:p>
          <a:p>
            <a:r>
              <a:rPr lang="en-US" altLang="zh-CN" dirty="0" err="1"/>
              <a:t>Kt</a:t>
            </a:r>
            <a:r>
              <a:rPr lang="en-US" altLang="zh-CN" dirty="0"/>
              <a:t>=3</a:t>
            </a:r>
          </a:p>
          <a:p>
            <a:r>
              <a:rPr lang="en-US" altLang="zh-CN" dirty="0"/>
              <a:t>Ks=3</a:t>
            </a:r>
          </a:p>
          <a:p>
            <a:r>
              <a:rPr lang="zh-CN" altLang="en-US" dirty="0"/>
              <a:t>优化器</a:t>
            </a:r>
            <a:r>
              <a:rPr lang="en-US" altLang="zh-CN" dirty="0" err="1"/>
              <a:t>RMSProp</a:t>
            </a:r>
            <a:endParaRPr lang="en-US" altLang="zh-CN" dirty="0"/>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1984582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F05FA8-01D6-4B21-B7DD-D47A959DF2B8}"/>
              </a:ext>
            </a:extLst>
          </p:cNvPr>
          <p:cNvSpPr>
            <a:spLocks noGrp="1"/>
          </p:cNvSpPr>
          <p:nvPr>
            <p:ph type="title"/>
          </p:nvPr>
        </p:nvSpPr>
        <p:spPr/>
        <p:txBody>
          <a:bodyPr/>
          <a:lstStyle/>
          <a:p>
            <a:r>
              <a:rPr lang="zh-CN" altLang="en-US" dirty="0"/>
              <a:t>评价指标</a:t>
            </a:r>
          </a:p>
        </p:txBody>
      </p:sp>
      <p:sp>
        <p:nvSpPr>
          <p:cNvPr id="3" name="内容占位符 2">
            <a:extLst>
              <a:ext uri="{FF2B5EF4-FFF2-40B4-BE49-F238E27FC236}">
                <a16:creationId xmlns:a16="http://schemas.microsoft.com/office/drawing/2014/main" id="{97B53ABB-CEBA-424B-8CD8-9087C6B33AE3}"/>
              </a:ext>
            </a:extLst>
          </p:cNvPr>
          <p:cNvSpPr>
            <a:spLocks noGrp="1"/>
          </p:cNvSpPr>
          <p:nvPr>
            <p:ph idx="1"/>
          </p:nvPr>
        </p:nvSpPr>
        <p:spPr/>
        <p:txBody>
          <a:bodyPr>
            <a:normAutofit/>
          </a:bodyPr>
          <a:lstStyle/>
          <a:p>
            <a:r>
              <a:rPr lang="zh-CN" altLang="en-US" sz="2000" dirty="0"/>
              <a:t>评价指标：</a:t>
            </a:r>
            <a:endParaRPr lang="en-US" altLang="zh-CN" sz="2000" dirty="0"/>
          </a:p>
          <a:p>
            <a:endParaRPr lang="en-US" altLang="zh-CN" sz="2000" dirty="0"/>
          </a:p>
          <a:p>
            <a:r>
              <a:rPr lang="en-US" altLang="zh-CN" sz="2000" dirty="0"/>
              <a:t>MAE</a:t>
            </a:r>
            <a:r>
              <a:rPr lang="zh-CN" altLang="en-US" sz="2000" dirty="0"/>
              <a:t>（</a:t>
            </a:r>
            <a:r>
              <a:rPr lang="en-US" altLang="zh-CN" sz="2000" dirty="0"/>
              <a:t>Mean Absolute Error</a:t>
            </a:r>
            <a:r>
              <a:rPr lang="zh-CN" altLang="en-US" sz="2000" dirty="0"/>
              <a:t>）</a:t>
            </a:r>
            <a:r>
              <a:rPr lang="en-US" altLang="zh-CN" sz="2000" dirty="0"/>
              <a:t>:</a:t>
            </a:r>
          </a:p>
          <a:p>
            <a:endParaRPr lang="en-US" altLang="zh-CN" sz="2000" dirty="0"/>
          </a:p>
          <a:p>
            <a:r>
              <a:rPr lang="en-US" altLang="zh-CN" sz="2000" dirty="0"/>
              <a:t>MSE</a:t>
            </a:r>
            <a:r>
              <a:rPr lang="zh-CN" altLang="en-US" sz="2000" dirty="0"/>
              <a:t>（</a:t>
            </a:r>
            <a:r>
              <a:rPr lang="en-US" altLang="zh-CN" sz="2000" dirty="0"/>
              <a:t>Mean Square Error):</a:t>
            </a:r>
          </a:p>
          <a:p>
            <a:endParaRPr lang="en-US" altLang="zh-CN" sz="2000" dirty="0"/>
          </a:p>
          <a:p>
            <a:r>
              <a:rPr lang="en-US" altLang="zh-CN" sz="2000" dirty="0"/>
              <a:t>RMSE (Root Mean Square Error):</a:t>
            </a:r>
          </a:p>
          <a:p>
            <a:endParaRPr lang="en-US" altLang="zh-CN" sz="2000" dirty="0"/>
          </a:p>
          <a:p>
            <a:r>
              <a:rPr lang="en-US" altLang="zh-CN" sz="2000" dirty="0"/>
              <a:t>MAPE (Mean Absolute Percentage Error):</a:t>
            </a:r>
            <a:endParaRPr lang="zh-CN" altLang="en-US" sz="2000" dirty="0"/>
          </a:p>
        </p:txBody>
      </p:sp>
      <p:pic>
        <p:nvPicPr>
          <p:cNvPr id="4" name="图片 3">
            <a:extLst>
              <a:ext uri="{FF2B5EF4-FFF2-40B4-BE49-F238E27FC236}">
                <a16:creationId xmlns:a16="http://schemas.microsoft.com/office/drawing/2014/main" id="{BD31B0CF-57F0-4122-8FE1-E1A04D7E3845}"/>
              </a:ext>
            </a:extLst>
          </p:cNvPr>
          <p:cNvPicPr>
            <a:picLocks noChangeAspect="1"/>
          </p:cNvPicPr>
          <p:nvPr/>
        </p:nvPicPr>
        <p:blipFill>
          <a:blip r:embed="rId3"/>
          <a:stretch>
            <a:fillRect/>
          </a:stretch>
        </p:blipFill>
        <p:spPr>
          <a:xfrm>
            <a:off x="6773217" y="2234336"/>
            <a:ext cx="2392887" cy="739204"/>
          </a:xfrm>
          <a:prstGeom prst="rect">
            <a:avLst/>
          </a:prstGeom>
        </p:spPr>
      </p:pic>
      <p:pic>
        <p:nvPicPr>
          <p:cNvPr id="5" name="图片 4">
            <a:extLst>
              <a:ext uri="{FF2B5EF4-FFF2-40B4-BE49-F238E27FC236}">
                <a16:creationId xmlns:a16="http://schemas.microsoft.com/office/drawing/2014/main" id="{B8609BAA-DB53-475A-8AD6-05EE0251445E}"/>
              </a:ext>
            </a:extLst>
          </p:cNvPr>
          <p:cNvPicPr>
            <a:picLocks noChangeAspect="1"/>
          </p:cNvPicPr>
          <p:nvPr/>
        </p:nvPicPr>
        <p:blipFill>
          <a:blip r:embed="rId4"/>
          <a:stretch>
            <a:fillRect/>
          </a:stretch>
        </p:blipFill>
        <p:spPr>
          <a:xfrm>
            <a:off x="6674148" y="3185168"/>
            <a:ext cx="2705334" cy="777307"/>
          </a:xfrm>
          <a:prstGeom prst="rect">
            <a:avLst/>
          </a:prstGeom>
        </p:spPr>
      </p:pic>
      <p:pic>
        <p:nvPicPr>
          <p:cNvPr id="6" name="图片 5">
            <a:extLst>
              <a:ext uri="{FF2B5EF4-FFF2-40B4-BE49-F238E27FC236}">
                <a16:creationId xmlns:a16="http://schemas.microsoft.com/office/drawing/2014/main" id="{58029152-8B6F-47A4-A2C7-CC21CBB1B6D0}"/>
              </a:ext>
            </a:extLst>
          </p:cNvPr>
          <p:cNvPicPr>
            <a:picLocks noChangeAspect="1"/>
          </p:cNvPicPr>
          <p:nvPr/>
        </p:nvPicPr>
        <p:blipFill>
          <a:blip r:embed="rId5"/>
          <a:stretch>
            <a:fillRect/>
          </a:stretch>
        </p:blipFill>
        <p:spPr>
          <a:xfrm>
            <a:off x="6773217" y="4085800"/>
            <a:ext cx="1981372" cy="678239"/>
          </a:xfrm>
          <a:prstGeom prst="rect">
            <a:avLst/>
          </a:prstGeom>
        </p:spPr>
      </p:pic>
      <p:pic>
        <p:nvPicPr>
          <p:cNvPr id="7" name="图片 6">
            <a:extLst>
              <a:ext uri="{FF2B5EF4-FFF2-40B4-BE49-F238E27FC236}">
                <a16:creationId xmlns:a16="http://schemas.microsoft.com/office/drawing/2014/main" id="{DAF41F60-0733-4FC6-B590-13F91402F096}"/>
              </a:ext>
            </a:extLst>
          </p:cNvPr>
          <p:cNvPicPr>
            <a:picLocks noChangeAspect="1"/>
          </p:cNvPicPr>
          <p:nvPr/>
        </p:nvPicPr>
        <p:blipFill>
          <a:blip r:embed="rId6"/>
          <a:stretch>
            <a:fillRect/>
          </a:stretch>
        </p:blipFill>
        <p:spPr>
          <a:xfrm>
            <a:off x="6575079" y="4684011"/>
            <a:ext cx="2903472" cy="1036410"/>
          </a:xfrm>
          <a:prstGeom prst="rect">
            <a:avLst/>
          </a:prstGeom>
        </p:spPr>
      </p:pic>
    </p:spTree>
    <p:extLst>
      <p:ext uri="{BB962C8B-B14F-4D97-AF65-F5344CB8AC3E}">
        <p14:creationId xmlns:p14="http://schemas.microsoft.com/office/powerpoint/2010/main" val="3527128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DE485-6785-4CAC-9A42-FFCB657C9E31}"/>
              </a:ext>
            </a:extLst>
          </p:cNvPr>
          <p:cNvSpPr>
            <a:spLocks noGrp="1"/>
          </p:cNvSpPr>
          <p:nvPr>
            <p:ph type="title"/>
          </p:nvPr>
        </p:nvSpPr>
        <p:spPr/>
        <p:txBody>
          <a:bodyPr/>
          <a:lstStyle/>
          <a:p>
            <a:r>
              <a:rPr lang="zh-CN" altLang="en-US" dirty="0"/>
              <a:t>实验结果</a:t>
            </a:r>
            <a:r>
              <a:rPr lang="en-US" altLang="zh-CN" dirty="0"/>
              <a:t>-BJER</a:t>
            </a:r>
            <a:endParaRPr lang="zh-CN" altLang="en-US" dirty="0"/>
          </a:p>
        </p:txBody>
      </p:sp>
      <p:pic>
        <p:nvPicPr>
          <p:cNvPr id="4" name="内容占位符 3">
            <a:extLst>
              <a:ext uri="{FF2B5EF4-FFF2-40B4-BE49-F238E27FC236}">
                <a16:creationId xmlns:a16="http://schemas.microsoft.com/office/drawing/2014/main" id="{C19761D1-BCC6-4B29-A981-B8F4B2EDFF83}"/>
              </a:ext>
            </a:extLst>
          </p:cNvPr>
          <p:cNvPicPr>
            <a:picLocks noGrp="1" noChangeAspect="1"/>
          </p:cNvPicPr>
          <p:nvPr>
            <p:ph idx="1"/>
          </p:nvPr>
        </p:nvPicPr>
        <p:blipFill>
          <a:blip r:embed="rId3"/>
          <a:stretch>
            <a:fillRect/>
          </a:stretch>
        </p:blipFill>
        <p:spPr>
          <a:xfrm>
            <a:off x="2827558" y="2321860"/>
            <a:ext cx="7831477" cy="4019214"/>
          </a:xfrm>
          <a:prstGeom prst="rect">
            <a:avLst/>
          </a:prstGeom>
        </p:spPr>
      </p:pic>
    </p:spTree>
    <p:extLst>
      <p:ext uri="{BB962C8B-B14F-4D97-AF65-F5344CB8AC3E}">
        <p14:creationId xmlns:p14="http://schemas.microsoft.com/office/powerpoint/2010/main" val="1552784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39DD3-D1A5-454B-931E-FF4C64326C04}"/>
              </a:ext>
            </a:extLst>
          </p:cNvPr>
          <p:cNvSpPr>
            <a:spLocks noGrp="1"/>
          </p:cNvSpPr>
          <p:nvPr>
            <p:ph type="title"/>
          </p:nvPr>
        </p:nvSpPr>
        <p:spPr/>
        <p:txBody>
          <a:bodyPr/>
          <a:lstStyle/>
          <a:p>
            <a:r>
              <a:rPr lang="zh-CN" altLang="en-US" dirty="0"/>
              <a:t>实验结果</a:t>
            </a:r>
            <a:r>
              <a:rPr lang="en-US" altLang="zh-CN" dirty="0"/>
              <a:t>-PeMSD7</a:t>
            </a:r>
            <a:endParaRPr lang="zh-CN" altLang="en-US" dirty="0"/>
          </a:p>
        </p:txBody>
      </p:sp>
      <p:pic>
        <p:nvPicPr>
          <p:cNvPr id="4" name="内容占位符 3">
            <a:extLst>
              <a:ext uri="{FF2B5EF4-FFF2-40B4-BE49-F238E27FC236}">
                <a16:creationId xmlns:a16="http://schemas.microsoft.com/office/drawing/2014/main" id="{DAE7E672-6460-4640-B42E-9EEA43247EB5}"/>
              </a:ext>
            </a:extLst>
          </p:cNvPr>
          <p:cNvPicPr>
            <a:picLocks noGrp="1" noChangeAspect="1"/>
          </p:cNvPicPr>
          <p:nvPr>
            <p:ph idx="1"/>
          </p:nvPr>
        </p:nvPicPr>
        <p:blipFill>
          <a:blip r:embed="rId3"/>
          <a:stretch>
            <a:fillRect/>
          </a:stretch>
        </p:blipFill>
        <p:spPr>
          <a:xfrm>
            <a:off x="838200" y="2599902"/>
            <a:ext cx="10515600" cy="2802783"/>
          </a:xfrm>
          <a:prstGeom prst="rect">
            <a:avLst/>
          </a:prstGeom>
        </p:spPr>
      </p:pic>
    </p:spTree>
    <p:extLst>
      <p:ext uri="{BB962C8B-B14F-4D97-AF65-F5344CB8AC3E}">
        <p14:creationId xmlns:p14="http://schemas.microsoft.com/office/powerpoint/2010/main" val="3837897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42B9D-4376-46F5-9390-FEE503C1602D}"/>
              </a:ext>
            </a:extLst>
          </p:cNvPr>
          <p:cNvSpPr>
            <a:spLocks noGrp="1"/>
          </p:cNvSpPr>
          <p:nvPr>
            <p:ph type="title"/>
          </p:nvPr>
        </p:nvSpPr>
        <p:spPr/>
        <p:txBody>
          <a:bodyPr/>
          <a:lstStyle/>
          <a:p>
            <a:r>
              <a:rPr lang="zh-CN" altLang="en-US" dirty="0"/>
              <a:t>问题定义：</a:t>
            </a:r>
          </a:p>
        </p:txBody>
      </p:sp>
      <p:pic>
        <p:nvPicPr>
          <p:cNvPr id="4" name="内容占位符 3">
            <a:extLst>
              <a:ext uri="{FF2B5EF4-FFF2-40B4-BE49-F238E27FC236}">
                <a16:creationId xmlns:a16="http://schemas.microsoft.com/office/drawing/2014/main" id="{70630936-B34B-46E2-995C-1F27898970A5}"/>
              </a:ext>
            </a:extLst>
          </p:cNvPr>
          <p:cNvPicPr>
            <a:picLocks noGrp="1" noChangeAspect="1"/>
          </p:cNvPicPr>
          <p:nvPr>
            <p:ph idx="1"/>
          </p:nvPr>
        </p:nvPicPr>
        <p:blipFill>
          <a:blip r:embed="rId3"/>
          <a:stretch>
            <a:fillRect/>
          </a:stretch>
        </p:blipFill>
        <p:spPr>
          <a:xfrm>
            <a:off x="1194099" y="3315381"/>
            <a:ext cx="8353425" cy="1314450"/>
          </a:xfrm>
          <a:prstGeom prst="rect">
            <a:avLst/>
          </a:prstGeom>
        </p:spPr>
      </p:pic>
      <p:sp>
        <p:nvSpPr>
          <p:cNvPr id="5" name="文本框 4">
            <a:extLst>
              <a:ext uri="{FF2B5EF4-FFF2-40B4-BE49-F238E27FC236}">
                <a16:creationId xmlns:a16="http://schemas.microsoft.com/office/drawing/2014/main" id="{F4761B83-F7C3-463D-9FC7-3A8D569E6D4E}"/>
              </a:ext>
            </a:extLst>
          </p:cNvPr>
          <p:cNvSpPr txBox="1"/>
          <p:nvPr/>
        </p:nvSpPr>
        <p:spPr>
          <a:xfrm>
            <a:off x="1194099" y="1796527"/>
            <a:ext cx="7971417" cy="646331"/>
          </a:xfrm>
          <a:prstGeom prst="rect">
            <a:avLst/>
          </a:prstGeom>
          <a:noFill/>
        </p:spPr>
        <p:txBody>
          <a:bodyPr wrap="square" rtlCol="0">
            <a:spAutoFit/>
          </a:bodyPr>
          <a:lstStyle/>
          <a:p>
            <a:r>
              <a:rPr lang="zh-CN" altLang="en-US" dirty="0"/>
              <a:t>交通预测是一个典型的时间序列预测问题：给定之前</a:t>
            </a:r>
            <a:r>
              <a:rPr lang="en-US" altLang="zh-CN" dirty="0"/>
              <a:t>M</a:t>
            </a:r>
            <a:r>
              <a:rPr lang="zh-CN" altLang="en-US" dirty="0"/>
              <a:t>个</a:t>
            </a:r>
            <a:r>
              <a:rPr lang="zh-CN" altLang="en-US" dirty="0">
                <a:solidFill>
                  <a:srgbClr val="FF0000"/>
                </a:solidFill>
              </a:rPr>
              <a:t>时间步</a:t>
            </a:r>
            <a:r>
              <a:rPr lang="zh-CN" altLang="en-US" dirty="0"/>
              <a:t>观测到的速度，预测接下来</a:t>
            </a:r>
            <a:r>
              <a:rPr lang="en-US" altLang="zh-CN" dirty="0"/>
              <a:t>H</a:t>
            </a:r>
            <a:r>
              <a:rPr lang="zh-CN" altLang="en-US" dirty="0"/>
              <a:t>个时间步最有可能的速度</a:t>
            </a:r>
          </a:p>
        </p:txBody>
      </p:sp>
    </p:spTree>
    <p:extLst>
      <p:ext uri="{BB962C8B-B14F-4D97-AF65-F5344CB8AC3E}">
        <p14:creationId xmlns:p14="http://schemas.microsoft.com/office/powerpoint/2010/main" val="1723765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CF63BB8A-A066-49A3-B2D8-080F58D68157}"/>
              </a:ext>
            </a:extLst>
          </p:cNvPr>
          <p:cNvPicPr>
            <a:picLocks noGrp="1" noChangeAspect="1"/>
          </p:cNvPicPr>
          <p:nvPr>
            <p:ph idx="1"/>
          </p:nvPr>
        </p:nvPicPr>
        <p:blipFill>
          <a:blip r:embed="rId3"/>
          <a:stretch>
            <a:fillRect/>
          </a:stretch>
        </p:blipFill>
        <p:spPr>
          <a:xfrm>
            <a:off x="2405270" y="536245"/>
            <a:ext cx="7381460" cy="6051299"/>
          </a:xfrm>
          <a:prstGeom prst="rect">
            <a:avLst/>
          </a:prstGeom>
        </p:spPr>
      </p:pic>
    </p:spTree>
    <p:extLst>
      <p:ext uri="{BB962C8B-B14F-4D97-AF65-F5344CB8AC3E}">
        <p14:creationId xmlns:p14="http://schemas.microsoft.com/office/powerpoint/2010/main" val="1094435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70EA99-D8DC-45C8-AE46-C88F0D5BCFAE}"/>
              </a:ext>
            </a:extLst>
          </p:cNvPr>
          <p:cNvSpPr>
            <a:spLocks noGrp="1"/>
          </p:cNvSpPr>
          <p:nvPr>
            <p:ph type="title"/>
          </p:nvPr>
        </p:nvSpPr>
        <p:spPr/>
        <p:txBody>
          <a:bodyPr/>
          <a:lstStyle/>
          <a:p>
            <a:r>
              <a:rPr lang="zh-CN" altLang="en-US" dirty="0"/>
              <a:t>问题：</a:t>
            </a:r>
          </a:p>
        </p:txBody>
      </p:sp>
      <p:sp>
        <p:nvSpPr>
          <p:cNvPr id="3" name="内容占位符 2">
            <a:extLst>
              <a:ext uri="{FF2B5EF4-FFF2-40B4-BE49-F238E27FC236}">
                <a16:creationId xmlns:a16="http://schemas.microsoft.com/office/drawing/2014/main" id="{41607310-D05B-4A25-86EA-14CF729FA49E}"/>
              </a:ext>
            </a:extLst>
          </p:cNvPr>
          <p:cNvSpPr>
            <a:spLocks noGrp="1"/>
          </p:cNvSpPr>
          <p:nvPr>
            <p:ph idx="1"/>
          </p:nvPr>
        </p:nvSpPr>
        <p:spPr/>
        <p:txBody>
          <a:bodyPr/>
          <a:lstStyle/>
          <a:p>
            <a:pPr marL="0" indent="0">
              <a:buNone/>
            </a:pPr>
            <a:r>
              <a:rPr lang="en-US" altLang="zh-CN" sz="2000" dirty="0"/>
              <a:t>1. </a:t>
            </a:r>
            <a:r>
              <a:rPr lang="zh-CN" altLang="en-US" sz="2000" dirty="0"/>
              <a:t>为什么不使用</a:t>
            </a:r>
            <a:r>
              <a:rPr lang="en-US" altLang="zh-CN" sz="2000" dirty="0"/>
              <a:t>RNN</a:t>
            </a:r>
            <a:r>
              <a:rPr lang="zh-CN" altLang="en-US" sz="2000" dirty="0"/>
              <a:t>作为捕捉时间维度的依赖关系？</a:t>
            </a:r>
            <a:endParaRPr lang="en-US" altLang="zh-CN" sz="2000" dirty="0"/>
          </a:p>
          <a:p>
            <a:pPr marL="0" indent="0">
              <a:buNone/>
            </a:pPr>
            <a:r>
              <a:rPr lang="zh-CN" altLang="en-US" sz="2000" dirty="0"/>
              <a:t>答：循环网络的迭代是比较耗时，具有复杂的门控逻辑，对动态的变化响应慢。</a:t>
            </a:r>
            <a:endParaRPr lang="en-US" altLang="zh-CN" sz="2000" dirty="0"/>
          </a:p>
          <a:p>
            <a:pPr marL="0" indent="0">
              <a:buNone/>
            </a:pPr>
            <a:r>
              <a:rPr lang="en-US" altLang="zh-CN" sz="2000" dirty="0"/>
              <a:t>2. </a:t>
            </a:r>
            <a:r>
              <a:rPr lang="zh-CN" altLang="en-US" sz="2000" dirty="0"/>
              <a:t>“三明治”结构有什么好处？</a:t>
            </a:r>
            <a:endParaRPr lang="en-US" altLang="zh-CN" sz="2000" dirty="0"/>
          </a:p>
          <a:p>
            <a:pPr marL="0" indent="0">
              <a:buNone/>
            </a:pPr>
            <a:r>
              <a:rPr lang="zh-CN" altLang="en-US" sz="2000" dirty="0"/>
              <a:t>答：使用空间层把两个时间层连接起来，</a:t>
            </a:r>
            <a:r>
              <a:rPr lang="zh-CN" altLang="en-US" sz="2000" dirty="0">
                <a:solidFill>
                  <a:srgbClr val="FF0000"/>
                </a:solidFill>
              </a:rPr>
              <a:t>空间状态可以快速的从图卷积扩散到时间卷积</a:t>
            </a:r>
            <a:r>
              <a:rPr lang="zh-CN" altLang="en-US" sz="2000" dirty="0"/>
              <a:t>。而且“三明治”可以充分使用瓶颈策略，</a:t>
            </a:r>
            <a:r>
              <a:rPr lang="zh-CN" altLang="en-US" sz="2000" dirty="0">
                <a:solidFill>
                  <a:srgbClr val="FF0000"/>
                </a:solidFill>
              </a:rPr>
              <a:t>通过对图卷积的通道</a:t>
            </a:r>
            <a:r>
              <a:rPr lang="en-US" altLang="zh-CN" sz="2000" dirty="0">
                <a:solidFill>
                  <a:srgbClr val="FF0000"/>
                </a:solidFill>
              </a:rPr>
              <a:t>C</a:t>
            </a:r>
            <a:r>
              <a:rPr lang="zh-CN" altLang="en-US" sz="2000" dirty="0">
                <a:solidFill>
                  <a:srgbClr val="FF0000"/>
                </a:solidFill>
              </a:rPr>
              <a:t>降尺度和升尺度，实现尺度压缩和特征压缩。</a:t>
            </a:r>
            <a:endParaRPr lang="en-US" altLang="zh-CN" sz="2000" dirty="0">
              <a:solidFill>
                <a:srgbClr val="FF0000"/>
              </a:solidFill>
            </a:endParaRPr>
          </a:p>
          <a:p>
            <a:pPr marL="0" indent="0">
              <a:buNone/>
            </a:pPr>
            <a:r>
              <a:rPr lang="en-US" altLang="zh-CN" sz="2000" dirty="0"/>
              <a:t>3.</a:t>
            </a:r>
            <a:r>
              <a:rPr lang="zh-CN" altLang="en-US" sz="2000" dirty="0"/>
              <a:t>主要贡献：</a:t>
            </a:r>
            <a:endParaRPr lang="en-US" altLang="zh-CN" sz="2000" dirty="0"/>
          </a:p>
          <a:p>
            <a:pPr marL="0" indent="0">
              <a:buNone/>
            </a:pPr>
            <a:r>
              <a:rPr lang="zh-CN" altLang="en-US" sz="2000" dirty="0"/>
              <a:t>①是处理结构化时间序列的通用框架，不仅可以进行交通预测，也可以应用于其他的时空序列学习任务</a:t>
            </a:r>
            <a:endParaRPr lang="en-US" altLang="zh-CN" sz="2000" dirty="0"/>
          </a:p>
          <a:p>
            <a:pPr marL="0" indent="0">
              <a:buNone/>
            </a:pPr>
            <a:r>
              <a:rPr lang="zh-CN" altLang="en-US" sz="2000" dirty="0"/>
              <a:t>②图卷积和门时间卷积可以提取出最有用的空间和时间特征</a:t>
            </a:r>
            <a:endParaRPr lang="en-US" altLang="zh-CN" sz="2000" dirty="0"/>
          </a:p>
          <a:p>
            <a:pPr marL="0" indent="0">
              <a:buNone/>
            </a:pPr>
            <a:r>
              <a:rPr lang="zh-CN" altLang="en-US" sz="2000" dirty="0"/>
              <a:t>③全部采用卷积结构，因此可以并行计算，具有更少的参数和更快的训练速度。在处理大型图网络时，更加高效</a:t>
            </a:r>
          </a:p>
        </p:txBody>
      </p:sp>
    </p:spTree>
    <p:extLst>
      <p:ext uri="{BB962C8B-B14F-4D97-AF65-F5344CB8AC3E}">
        <p14:creationId xmlns:p14="http://schemas.microsoft.com/office/powerpoint/2010/main" val="3497554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F05F74-125F-4117-A423-9A183711095B}"/>
              </a:ext>
            </a:extLst>
          </p:cNvPr>
          <p:cNvSpPr>
            <a:spLocks noGrp="1"/>
          </p:cNvSpPr>
          <p:nvPr>
            <p:ph type="title"/>
          </p:nvPr>
        </p:nvSpPr>
        <p:spPr/>
        <p:txBody>
          <a:bodyPr/>
          <a:lstStyle/>
          <a:p>
            <a:r>
              <a:rPr lang="zh-CN" altLang="en-US" dirty="0"/>
              <a:t>存在的问题</a:t>
            </a:r>
          </a:p>
        </p:txBody>
      </p:sp>
      <p:sp>
        <p:nvSpPr>
          <p:cNvPr id="3" name="内容占位符 2">
            <a:extLst>
              <a:ext uri="{FF2B5EF4-FFF2-40B4-BE49-F238E27FC236}">
                <a16:creationId xmlns:a16="http://schemas.microsoft.com/office/drawing/2014/main" id="{3A33EDAE-347A-4DDA-8552-FA25AF4CC34A}"/>
              </a:ext>
            </a:extLst>
          </p:cNvPr>
          <p:cNvSpPr>
            <a:spLocks noGrp="1"/>
          </p:cNvSpPr>
          <p:nvPr>
            <p:ph idx="1"/>
          </p:nvPr>
        </p:nvSpPr>
        <p:spPr/>
        <p:txBody>
          <a:bodyPr/>
          <a:lstStyle/>
          <a:p>
            <a:pPr marL="0" indent="0">
              <a:buNone/>
            </a:pPr>
            <a:endParaRPr lang="en-US" altLang="zh-CN" dirty="0"/>
          </a:p>
          <a:p>
            <a:r>
              <a:rPr lang="zh-CN" altLang="en-US" dirty="0"/>
              <a:t>在路网上使用距离作为权重的算法也不一定最优。在不同的时间和条件（发生车祸）下，路网之间的权重应该具有变化。</a:t>
            </a:r>
            <a:endParaRPr lang="en-US" altLang="zh-CN" dirty="0"/>
          </a:p>
        </p:txBody>
      </p:sp>
    </p:spTree>
    <p:extLst>
      <p:ext uri="{BB962C8B-B14F-4D97-AF65-F5344CB8AC3E}">
        <p14:creationId xmlns:p14="http://schemas.microsoft.com/office/powerpoint/2010/main" val="3370474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95A7CA-B998-47CE-8145-299195ECA3CB}"/>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2EDE9DAE-8565-451A-B7FF-80D4E76252B4}"/>
              </a:ext>
            </a:extLst>
          </p:cNvPr>
          <p:cNvSpPr>
            <a:spLocks noGrp="1"/>
          </p:cNvSpPr>
          <p:nvPr>
            <p:ph idx="1"/>
          </p:nvPr>
        </p:nvSpPr>
        <p:spPr/>
        <p:txBody>
          <a:bodyPr/>
          <a:lstStyle/>
          <a:p>
            <a:pPr marL="0" indent="0">
              <a:buNone/>
            </a:pPr>
            <a:endParaRPr lang="en-US" altLang="zh-CN" dirty="0"/>
          </a:p>
          <a:p>
            <a:r>
              <a:rPr lang="zh-CN" altLang="en-US" dirty="0"/>
              <a:t>天气状况（天气，风速）</a:t>
            </a:r>
            <a:endParaRPr lang="en-US" altLang="zh-CN" dirty="0"/>
          </a:p>
          <a:p>
            <a:endParaRPr lang="en-US" altLang="zh-CN" dirty="0"/>
          </a:p>
          <a:p>
            <a:r>
              <a:rPr lang="zh-CN" altLang="en-US" dirty="0"/>
              <a:t>道路级别 （一，二，三级，单双车道）</a:t>
            </a:r>
            <a:endParaRPr lang="en-US" altLang="zh-CN" dirty="0"/>
          </a:p>
          <a:p>
            <a:endParaRPr lang="en-US" altLang="zh-CN" dirty="0"/>
          </a:p>
          <a:p>
            <a:r>
              <a:rPr lang="zh-CN" altLang="en-US" dirty="0"/>
              <a:t>时间（节假日）</a:t>
            </a:r>
            <a:endParaRPr lang="en-US" altLang="zh-CN" dirty="0"/>
          </a:p>
          <a:p>
            <a:endParaRPr lang="en-US" altLang="zh-CN" dirty="0"/>
          </a:p>
        </p:txBody>
      </p:sp>
    </p:spTree>
    <p:extLst>
      <p:ext uri="{BB962C8B-B14F-4D97-AF65-F5344CB8AC3E}">
        <p14:creationId xmlns:p14="http://schemas.microsoft.com/office/powerpoint/2010/main" val="1205460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4556B3-A3A8-4C0A-8BC1-CADBAB4E18FB}"/>
              </a:ext>
            </a:extLst>
          </p:cNvPr>
          <p:cNvSpPr>
            <a:spLocks noGrp="1"/>
          </p:cNvSpPr>
          <p:nvPr>
            <p:ph type="title"/>
          </p:nvPr>
        </p:nvSpPr>
        <p:spPr/>
        <p:txBody>
          <a:bodyPr/>
          <a:lstStyle/>
          <a:p>
            <a:r>
              <a:rPr lang="zh-CN" altLang="en-US" dirty="0"/>
              <a:t>拉普拉斯矩阵变化</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F58B735C-1BB1-4681-8721-83F38FC89B86}"/>
                  </a:ext>
                </a:extLst>
              </p:cNvPr>
              <p:cNvSpPr>
                <a:spLocks noGrp="1"/>
              </p:cNvSpPr>
              <p:nvPr>
                <p:ph idx="1"/>
              </p:nvPr>
            </p:nvSpPr>
            <p:spPr/>
            <p:txBody>
              <a:bodyPr>
                <a:normAutofit/>
              </a:bodyPr>
              <a:lstStyle/>
              <a:p>
                <a:pPr marL="0" indent="0">
                  <a:buNone/>
                </a:pPr>
                <a:r>
                  <a:rPr lang="zh-CN" altLang="en-US" sz="2000" dirty="0"/>
                  <a:t>方案</a:t>
                </a:r>
                <a:r>
                  <a:rPr lang="en-US" altLang="zh-CN" sz="2000" dirty="0"/>
                  <a:t>1.</a:t>
                </a:r>
                <a:r>
                  <a:rPr lang="zh-CN" altLang="en-US" sz="2000" dirty="0"/>
                  <a:t>卷积会用到拉普拉斯矩阵</a:t>
                </a:r>
                <a:r>
                  <a:rPr lang="en-US" altLang="zh-CN" sz="2000" dirty="0"/>
                  <a:t>L</a:t>
                </a:r>
                <a:r>
                  <a:rPr lang="zh-CN" altLang="en-US" sz="2000" dirty="0"/>
                  <a:t>。在进行卷积运算前使用注意力机制对</a:t>
                </a:r>
                <a:r>
                  <a:rPr lang="en-US" altLang="zh-CN" sz="2000" dirty="0"/>
                  <a:t>L</a:t>
                </a:r>
                <a:r>
                  <a:rPr lang="zh-CN" altLang="en-US" sz="2000" dirty="0"/>
                  <a:t>进行调整。</a:t>
                </a:r>
                <a:endParaRPr lang="en-US" altLang="zh-CN" sz="2000" dirty="0"/>
              </a:p>
              <a:p>
                <a:pPr marL="0" indent="0">
                  <a:buNone/>
                </a:pPr>
                <a:r>
                  <a:rPr lang="zh-CN" altLang="en-US" sz="2000" dirty="0"/>
                  <a:t>注意力分数的计算涉及到时间相关因素（天气，节假日），空间相关因素（道路级别）融合进去。</a:t>
                </a:r>
                <a:endParaRPr lang="en-US" altLang="zh-CN" sz="2000" dirty="0"/>
              </a:p>
              <a:p>
                <a:pPr marL="0" indent="0">
                  <a:buNone/>
                </a:pP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𝑠</m:t>
                          </m:r>
                        </m:e>
                        <m:sub>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&lt;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1</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𝑧</m:t>
                                  </m:r>
                                </m:e>
                                <m:sub>
                                  <m:r>
                                    <a:rPr lang="en-US" altLang="zh-CN" sz="2000" b="0" i="1" smtClean="0">
                                      <a:latin typeface="Cambria Math" panose="02040503050406030204" pitchFamily="18" charset="0"/>
                                    </a:rPr>
                                    <m:t>𝑖</m:t>
                                  </m:r>
                                </m:sub>
                              </m:sSub>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)&gt;</m:t>
                          </m:r>
                        </m:num>
                        <m:den>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𝐷</m:t>
                              </m:r>
                            </m:e>
                          </m:rad>
                        </m:den>
                      </m:f>
                    </m:oMath>
                  </m:oMathPara>
                </a14:m>
                <a:endParaRPr lang="zh-CN" altLang="en-US" dirty="0"/>
              </a:p>
            </p:txBody>
          </p:sp>
        </mc:Choice>
        <mc:Fallback xmlns="">
          <p:sp>
            <p:nvSpPr>
              <p:cNvPr id="6" name="内容占位符 5">
                <a:extLst>
                  <a:ext uri="{FF2B5EF4-FFF2-40B4-BE49-F238E27FC236}">
                    <a16:creationId xmlns:a16="http://schemas.microsoft.com/office/drawing/2014/main" id="{F58B735C-1BB1-4681-8721-83F38FC89B86}"/>
                  </a:ext>
                </a:extLst>
              </p:cNvPr>
              <p:cNvSpPr>
                <a:spLocks noGrp="1" noRot="1" noChangeAspect="1" noMove="1" noResize="1" noEditPoints="1" noAdjustHandles="1" noChangeArrowheads="1" noChangeShapeType="1" noTextEdit="1"/>
              </p:cNvSpPr>
              <p:nvPr>
                <p:ph idx="1"/>
              </p:nvPr>
            </p:nvSpPr>
            <p:spPr>
              <a:blipFill>
                <a:blip r:embed="rId2"/>
                <a:stretch>
                  <a:fillRect l="-638"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262FD01-B933-4A47-8D05-C6B0EF4EB54E}"/>
                  </a:ext>
                </a:extLst>
              </p:cNvPr>
              <p:cNvSpPr txBox="1"/>
              <p:nvPr/>
            </p:nvSpPr>
            <p:spPr>
              <a:xfrm>
                <a:off x="1913965" y="5360332"/>
                <a:ext cx="8364070" cy="646331"/>
              </a:xfrm>
              <a:prstGeom prst="rect">
                <a:avLst/>
              </a:prstGeom>
              <a:noFill/>
            </p:spPr>
            <p:txBody>
              <a:bodyPr wrap="square" rtlCol="0">
                <a:spAutoFit/>
              </a:bodyPr>
              <a:lstStyle/>
              <a:p>
                <a:r>
                  <a:rPr lang="zh-CN" altLang="en-US" dirty="0"/>
                  <a:t>对于一个时间步来说，</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表示</m:t>
                    </m:r>
                  </m:oMath>
                </a14:m>
                <a:r>
                  <a:rPr lang="zh-CN" altLang="en-US" dirty="0"/>
                  <a:t>当前节点，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表示</m:t>
                    </m:r>
                  </m:oMath>
                </a14:m>
                <a:r>
                  <a:rPr lang="zh-CN" altLang="en-US" dirty="0"/>
                  <a:t>其他因素（天气，道路）组成的向量</a:t>
                </a:r>
                <a:r>
                  <a:rPr lang="en-US" altLang="zh-CN" dirty="0"/>
                  <a:t>,&lt;&gt;</a:t>
                </a:r>
                <a:r>
                  <a:rPr lang="zh-CN" altLang="en-US" dirty="0"/>
                  <a:t>表示内积，</a:t>
                </a:r>
                <a:r>
                  <a:rPr lang="en-US" altLang="zh-CN" dirty="0"/>
                  <a:t>f</a:t>
                </a:r>
                <a:r>
                  <a:rPr lang="zh-CN" altLang="en-US" dirty="0"/>
                  <a:t>表示全连接</a:t>
                </a:r>
              </a:p>
            </p:txBody>
          </p:sp>
        </mc:Choice>
        <mc:Fallback xmlns="">
          <p:sp>
            <p:nvSpPr>
              <p:cNvPr id="7" name="文本框 6">
                <a:extLst>
                  <a:ext uri="{FF2B5EF4-FFF2-40B4-BE49-F238E27FC236}">
                    <a16:creationId xmlns:a16="http://schemas.microsoft.com/office/drawing/2014/main" id="{0262FD01-B933-4A47-8D05-C6B0EF4EB54E}"/>
                  </a:ext>
                </a:extLst>
              </p:cNvPr>
              <p:cNvSpPr txBox="1">
                <a:spLocks noRot="1" noChangeAspect="1" noMove="1" noResize="1" noEditPoints="1" noAdjustHandles="1" noChangeArrowheads="1" noChangeShapeType="1" noTextEdit="1"/>
              </p:cNvSpPr>
              <p:nvPr/>
            </p:nvSpPr>
            <p:spPr>
              <a:xfrm>
                <a:off x="1913965" y="5360332"/>
                <a:ext cx="8364070" cy="646331"/>
              </a:xfrm>
              <a:prstGeom prst="rect">
                <a:avLst/>
              </a:prstGeom>
              <a:blipFill>
                <a:blip r:embed="rId3"/>
                <a:stretch>
                  <a:fillRect l="-656" t="-4717" r="-364"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B0DBB0D-B299-460E-B751-B39BBB618B89}"/>
                  </a:ext>
                </a:extLst>
              </p:cNvPr>
              <p:cNvSpPr txBox="1"/>
              <p:nvPr/>
            </p:nvSpPr>
            <p:spPr>
              <a:xfrm>
                <a:off x="4769224" y="4878101"/>
                <a:ext cx="1517788" cy="3041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𝐿</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𝑣</m:t>
                          </m:r>
                        </m:sub>
                      </m:sSub>
                      <m:r>
                        <a:rPr lang="en-US" altLang="zh-CN" b="0" i="1" smtClean="0">
                          <a:latin typeface="Cambria Math" panose="02040503050406030204" pitchFamily="18" charset="0"/>
                        </a:rPr>
                        <m:t>)</m:t>
                      </m:r>
                    </m:oMath>
                  </m:oMathPara>
                </a14:m>
                <a:endParaRPr lang="zh-CN" altLang="en-US" dirty="0"/>
              </a:p>
            </p:txBody>
          </p:sp>
        </mc:Choice>
        <mc:Fallback xmlns="">
          <p:sp>
            <p:nvSpPr>
              <p:cNvPr id="8" name="文本框 7">
                <a:extLst>
                  <a:ext uri="{FF2B5EF4-FFF2-40B4-BE49-F238E27FC236}">
                    <a16:creationId xmlns:a16="http://schemas.microsoft.com/office/drawing/2014/main" id="{2B0DBB0D-B299-460E-B751-B39BBB618B89}"/>
                  </a:ext>
                </a:extLst>
              </p:cNvPr>
              <p:cNvSpPr txBox="1">
                <a:spLocks noRot="1" noChangeAspect="1" noMove="1" noResize="1" noEditPoints="1" noAdjustHandles="1" noChangeArrowheads="1" noChangeShapeType="1" noTextEdit="1"/>
              </p:cNvSpPr>
              <p:nvPr/>
            </p:nvSpPr>
            <p:spPr>
              <a:xfrm>
                <a:off x="4769224" y="4878101"/>
                <a:ext cx="1517788" cy="304186"/>
              </a:xfrm>
              <a:prstGeom prst="rect">
                <a:avLst/>
              </a:prstGeom>
              <a:blipFill>
                <a:blip r:embed="rId4"/>
                <a:stretch>
                  <a:fillRect l="-2811" r="-5221"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509D011-F235-494C-BBA3-747100A75C43}"/>
                  </a:ext>
                </a:extLst>
              </p:cNvPr>
              <p:cNvSpPr txBox="1"/>
              <p:nvPr/>
            </p:nvSpPr>
            <p:spPr>
              <a:xfrm>
                <a:off x="4769224" y="4072704"/>
                <a:ext cx="2285947" cy="3041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𝛼</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𝑣</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𝑠𝑜𝑓𝑡𝑚𝑎𝑥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𝑣</m:t>
                          </m:r>
                        </m:sub>
                      </m:sSub>
                      <m:r>
                        <a:rPr lang="en-US" altLang="zh-CN" b="0" i="1" smtClean="0">
                          <a:latin typeface="Cambria Math" panose="02040503050406030204" pitchFamily="18" charset="0"/>
                        </a:rPr>
                        <m:t>)</m:t>
                      </m:r>
                    </m:oMath>
                  </m:oMathPara>
                </a14:m>
                <a:endParaRPr lang="zh-CN" altLang="en-US" dirty="0"/>
              </a:p>
            </p:txBody>
          </p:sp>
        </mc:Choice>
        <mc:Fallback xmlns="">
          <p:sp>
            <p:nvSpPr>
              <p:cNvPr id="9" name="文本框 8">
                <a:extLst>
                  <a:ext uri="{FF2B5EF4-FFF2-40B4-BE49-F238E27FC236}">
                    <a16:creationId xmlns:a16="http://schemas.microsoft.com/office/drawing/2014/main" id="{5509D011-F235-494C-BBA3-747100A75C43}"/>
                  </a:ext>
                </a:extLst>
              </p:cNvPr>
              <p:cNvSpPr txBox="1">
                <a:spLocks noRot="1" noChangeAspect="1" noMove="1" noResize="1" noEditPoints="1" noAdjustHandles="1" noChangeArrowheads="1" noChangeShapeType="1" noTextEdit="1"/>
              </p:cNvSpPr>
              <p:nvPr/>
            </p:nvSpPr>
            <p:spPr>
              <a:xfrm>
                <a:off x="4769224" y="4072704"/>
                <a:ext cx="2285947" cy="304186"/>
              </a:xfrm>
              <a:prstGeom prst="rect">
                <a:avLst/>
              </a:prstGeom>
              <a:blipFill>
                <a:blip r:embed="rId5"/>
                <a:stretch>
                  <a:fillRect l="-800" r="-3200" b="-24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3536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75B79D-9EB3-45B4-84C8-0A5D011CBF44}"/>
              </a:ext>
            </a:extLst>
          </p:cNvPr>
          <p:cNvSpPr>
            <a:spLocks noGrp="1"/>
          </p:cNvSpPr>
          <p:nvPr>
            <p:ph type="title"/>
          </p:nvPr>
        </p:nvSpPr>
        <p:spPr/>
        <p:txBody>
          <a:bodyPr/>
          <a:lstStyle/>
          <a:p>
            <a:r>
              <a:rPr lang="zh-CN" altLang="en-US" dirty="0"/>
              <a:t>拉普拉斯矩阵变化</a:t>
            </a:r>
          </a:p>
        </p:txBody>
      </p:sp>
      <p:sp>
        <p:nvSpPr>
          <p:cNvPr id="3" name="内容占位符 2">
            <a:extLst>
              <a:ext uri="{FF2B5EF4-FFF2-40B4-BE49-F238E27FC236}">
                <a16:creationId xmlns:a16="http://schemas.microsoft.com/office/drawing/2014/main" id="{7370B25E-D6BB-4461-A846-2217AA811E38}"/>
              </a:ext>
            </a:extLst>
          </p:cNvPr>
          <p:cNvSpPr>
            <a:spLocks noGrp="1"/>
          </p:cNvSpPr>
          <p:nvPr>
            <p:ph idx="1"/>
          </p:nvPr>
        </p:nvSpPr>
        <p:spPr/>
        <p:txBody>
          <a:bodyPr/>
          <a:lstStyle/>
          <a:p>
            <a:pPr marL="0" indent="0">
              <a:buNone/>
            </a:pPr>
            <a:r>
              <a:rPr lang="zh-CN" altLang="en-US" sz="2400" dirty="0"/>
              <a:t>方案</a:t>
            </a:r>
            <a:r>
              <a:rPr lang="en-US" altLang="zh-CN" sz="2400" dirty="0"/>
              <a:t>2.</a:t>
            </a:r>
            <a:r>
              <a:rPr lang="zh-CN" altLang="en-US" sz="2400" dirty="0"/>
              <a:t>矩阵的权重可以通过乘系数和加偏差的方法，随着输入的变化而变化。</a:t>
            </a:r>
            <a:endParaRPr lang="en-US" altLang="zh-CN" sz="2400" dirty="0"/>
          </a:p>
          <a:p>
            <a:pPr marL="0" indent="0">
              <a:buNone/>
            </a:pP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7AF338A-F363-4D05-904A-C4D19BA3CF01}"/>
                  </a:ext>
                </a:extLst>
              </p:cNvPr>
              <p:cNvSpPr txBox="1"/>
              <p:nvPr/>
            </p:nvSpPr>
            <p:spPr>
              <a:xfrm>
                <a:off x="4150659" y="3152001"/>
                <a:ext cx="321833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𝐿</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𝜎</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e>
                        <m:sub>
                          <m:r>
                            <a:rPr lang="en-US" altLang="zh-CN" b="0" i="1" smtClean="0">
                              <a:latin typeface="Cambria Math" panose="02040503050406030204" pitchFamily="18" charset="0"/>
                              <a:ea typeface="Cambria Math" panose="02040503050406030204" pitchFamily="18" charset="0"/>
                            </a:rPr>
                            <m:t>1</m:t>
                          </m:r>
                        </m:sub>
                      </m:sSub>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𝑉</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𝑍</m:t>
                          </m:r>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𝑓</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𝑉</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𝑍</m:t>
                      </m:r>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4" name="文本框 3">
                <a:extLst>
                  <a:ext uri="{FF2B5EF4-FFF2-40B4-BE49-F238E27FC236}">
                    <a16:creationId xmlns:a16="http://schemas.microsoft.com/office/drawing/2014/main" id="{37AF338A-F363-4D05-904A-C4D19BA3CF01}"/>
                  </a:ext>
                </a:extLst>
              </p:cNvPr>
              <p:cNvSpPr txBox="1">
                <a:spLocks noRot="1" noChangeAspect="1" noMove="1" noResize="1" noEditPoints="1" noAdjustHandles="1" noChangeArrowheads="1" noChangeShapeType="1" noTextEdit="1"/>
              </p:cNvSpPr>
              <p:nvPr/>
            </p:nvSpPr>
            <p:spPr>
              <a:xfrm>
                <a:off x="4150659" y="3152001"/>
                <a:ext cx="3218330" cy="276999"/>
              </a:xfrm>
              <a:prstGeom prst="rect">
                <a:avLst/>
              </a:prstGeom>
              <a:blipFill>
                <a:blip r:embed="rId2"/>
                <a:stretch>
                  <a:fillRect t="-2174" r="-758" b="-32609"/>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3E587355-AA4C-4619-8529-585D9949AEC3}"/>
              </a:ext>
            </a:extLst>
          </p:cNvPr>
          <p:cNvSpPr txBox="1"/>
          <p:nvPr/>
        </p:nvSpPr>
        <p:spPr>
          <a:xfrm>
            <a:off x="1107141" y="4840940"/>
            <a:ext cx="9305365" cy="369332"/>
          </a:xfrm>
          <a:prstGeom prst="rect">
            <a:avLst/>
          </a:prstGeom>
          <a:noFill/>
        </p:spPr>
        <p:txBody>
          <a:bodyPr wrap="square" rtlCol="0">
            <a:spAutoFit/>
          </a:bodyPr>
          <a:lstStyle/>
          <a:p>
            <a:r>
              <a:rPr lang="zh-CN" altLang="en-US" dirty="0"/>
              <a:t>对于每一个时间步来说，</a:t>
            </a:r>
            <a:r>
              <a:rPr lang="en-US" altLang="zh-CN" dirty="0"/>
              <a:t>V</a:t>
            </a:r>
            <a:r>
              <a:rPr lang="zh-CN" altLang="en-US" dirty="0"/>
              <a:t>表示节点特征，</a:t>
            </a:r>
            <a:r>
              <a:rPr lang="en-US" altLang="zh-CN" dirty="0"/>
              <a:t>Z</a:t>
            </a:r>
            <a:r>
              <a:rPr lang="zh-CN" altLang="en-US" dirty="0"/>
              <a:t>表示对应的其他的特征（天气，道路等）</a:t>
            </a:r>
          </a:p>
        </p:txBody>
      </p:sp>
    </p:spTree>
    <p:extLst>
      <p:ext uri="{BB962C8B-B14F-4D97-AF65-F5344CB8AC3E}">
        <p14:creationId xmlns:p14="http://schemas.microsoft.com/office/powerpoint/2010/main" val="544479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94B42-AF11-4C56-A17F-1840C08F894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6B342EB-97E5-4276-93AE-3F685187859A}"/>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055642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421AF-5135-4638-83BD-037C1728B820}"/>
              </a:ext>
            </a:extLst>
          </p:cNvPr>
          <p:cNvSpPr>
            <a:spLocks noGrp="1"/>
          </p:cNvSpPr>
          <p:nvPr>
            <p:ph type="ctrTitle"/>
          </p:nvPr>
        </p:nvSpPr>
        <p:spPr/>
        <p:txBody>
          <a:bodyPr>
            <a:normAutofit/>
          </a:bodyPr>
          <a:lstStyle/>
          <a:p>
            <a:r>
              <a:rPr lang="en-US" altLang="zh-CN" sz="4400" dirty="0"/>
              <a:t>Graph Convolutional Network</a:t>
            </a:r>
            <a:endParaRPr lang="zh-CN" altLang="en-US" sz="4400" dirty="0"/>
          </a:p>
        </p:txBody>
      </p:sp>
      <p:sp>
        <p:nvSpPr>
          <p:cNvPr id="3" name="副标题 2">
            <a:extLst>
              <a:ext uri="{FF2B5EF4-FFF2-40B4-BE49-F238E27FC236}">
                <a16:creationId xmlns:a16="http://schemas.microsoft.com/office/drawing/2014/main" id="{655676D5-2757-4949-81A5-DAE7023A53CD}"/>
              </a:ext>
            </a:extLst>
          </p:cNvPr>
          <p:cNvSpPr>
            <a:spLocks noGrp="1"/>
          </p:cNvSpPr>
          <p:nvPr>
            <p:ph type="subTitle" idx="1"/>
          </p:nvPr>
        </p:nvSpPr>
        <p:spPr/>
        <p:txBody>
          <a:bodyPr>
            <a:normAutofit/>
          </a:bodyPr>
          <a:lstStyle/>
          <a:p>
            <a:r>
              <a:rPr lang="en-US" altLang="zh-CN" sz="1200" dirty="0">
                <a:hlinkClick r:id="rId2"/>
              </a:rPr>
              <a:t>https://www.zhihu.com/question/54504471/answer/332657604</a:t>
            </a:r>
            <a:endParaRPr lang="en-US" altLang="zh-CN" sz="1200" dirty="0"/>
          </a:p>
          <a:p>
            <a:r>
              <a:rPr lang="en-US" altLang="zh-CN" sz="1200" dirty="0">
                <a:hlinkClick r:id="rId3"/>
              </a:rPr>
              <a:t>https://zhuanlan.zhihu.com/p/76296353</a:t>
            </a:r>
            <a:endParaRPr lang="en-US" altLang="zh-CN" sz="1200" dirty="0"/>
          </a:p>
          <a:p>
            <a:r>
              <a:rPr lang="en-US" altLang="zh-CN" sz="1200" dirty="0">
                <a:hlinkClick r:id="rId4"/>
              </a:rPr>
              <a:t>https://zhuanlan.zhihu.com/p/106687580</a:t>
            </a:r>
            <a:endParaRPr lang="zh-CN" altLang="en-US" sz="1200" dirty="0"/>
          </a:p>
        </p:txBody>
      </p:sp>
    </p:spTree>
    <p:extLst>
      <p:ext uri="{BB962C8B-B14F-4D97-AF65-F5344CB8AC3E}">
        <p14:creationId xmlns:p14="http://schemas.microsoft.com/office/powerpoint/2010/main" val="1369168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9A551-F8BB-4BAF-A35C-76E7F30D5EFA}"/>
              </a:ext>
            </a:extLst>
          </p:cNvPr>
          <p:cNvSpPr>
            <a:spLocks noGrp="1"/>
          </p:cNvSpPr>
          <p:nvPr>
            <p:ph type="title"/>
          </p:nvPr>
        </p:nvSpPr>
        <p:spPr/>
        <p:txBody>
          <a:bodyPr/>
          <a:lstStyle/>
          <a:p>
            <a:r>
              <a:rPr lang="zh-CN" altLang="en-US" dirty="0"/>
              <a:t>为什么要</a:t>
            </a:r>
            <a:r>
              <a:rPr lang="en-US" altLang="zh-CN" dirty="0"/>
              <a:t>GCN</a:t>
            </a:r>
            <a:endParaRPr lang="zh-CN" altLang="en-US" dirty="0"/>
          </a:p>
        </p:txBody>
      </p:sp>
      <p:pic>
        <p:nvPicPr>
          <p:cNvPr id="4" name="内容占位符 3">
            <a:extLst>
              <a:ext uri="{FF2B5EF4-FFF2-40B4-BE49-F238E27FC236}">
                <a16:creationId xmlns:a16="http://schemas.microsoft.com/office/drawing/2014/main" id="{14CA76D1-94F1-4512-86B8-AA5F042D89FE}"/>
              </a:ext>
            </a:extLst>
          </p:cNvPr>
          <p:cNvPicPr>
            <a:picLocks noGrp="1" noChangeAspect="1"/>
          </p:cNvPicPr>
          <p:nvPr>
            <p:ph idx="1"/>
          </p:nvPr>
        </p:nvPicPr>
        <p:blipFill>
          <a:blip r:embed="rId2"/>
          <a:stretch>
            <a:fillRect/>
          </a:stretch>
        </p:blipFill>
        <p:spPr>
          <a:xfrm>
            <a:off x="707305" y="2553543"/>
            <a:ext cx="3648098" cy="2404956"/>
          </a:xfrm>
          <a:prstGeom prst="rect">
            <a:avLst/>
          </a:prstGeom>
        </p:spPr>
      </p:pic>
      <p:sp>
        <p:nvSpPr>
          <p:cNvPr id="6" name="文本框 5">
            <a:extLst>
              <a:ext uri="{FF2B5EF4-FFF2-40B4-BE49-F238E27FC236}">
                <a16:creationId xmlns:a16="http://schemas.microsoft.com/office/drawing/2014/main" id="{4E63D01C-EDCA-4912-8071-CACAB18C34FB}"/>
              </a:ext>
            </a:extLst>
          </p:cNvPr>
          <p:cNvSpPr txBox="1"/>
          <p:nvPr/>
        </p:nvSpPr>
        <p:spPr>
          <a:xfrm>
            <a:off x="5307292" y="1970200"/>
            <a:ext cx="6268824" cy="2862322"/>
          </a:xfrm>
          <a:prstGeom prst="rect">
            <a:avLst/>
          </a:prstGeom>
          <a:noFill/>
        </p:spPr>
        <p:txBody>
          <a:bodyPr wrap="square" rtlCol="0">
            <a:spAutoFit/>
          </a:bodyPr>
          <a:lstStyle/>
          <a:p>
            <a:r>
              <a:rPr lang="en-US" altLang="zh-CN" dirty="0"/>
              <a:t>1.CNN </a:t>
            </a:r>
            <a:r>
              <a:rPr lang="zh-CN" altLang="en-US" dirty="0"/>
              <a:t>无法处理</a:t>
            </a:r>
            <a:r>
              <a:rPr lang="en-US" altLang="zh-CN" dirty="0"/>
              <a:t>Non Euclidean Structure</a:t>
            </a:r>
            <a:r>
              <a:rPr lang="zh-CN" altLang="en-US" dirty="0"/>
              <a:t>的数据，学术上的表达是传统的离散卷积在非欧结构的数据上无法保证平移不变性，通俗理解就是每个顶点的相邻顶点都可能不同，无法用一个同样尺寸的卷积核进行卷积。</a:t>
            </a:r>
            <a:endParaRPr lang="en-US" altLang="zh-CN" dirty="0"/>
          </a:p>
          <a:p>
            <a:r>
              <a:rPr lang="en-US" altLang="zh-CN" dirty="0"/>
              <a:t>2.CNN</a:t>
            </a:r>
            <a:r>
              <a:rPr lang="zh-CN" altLang="en-US" dirty="0"/>
              <a:t>无法处理非欧结构数据，我们又希望可以在这样的数据结构中提取空间特征进行机器学习</a:t>
            </a:r>
            <a:endParaRPr lang="en-US" altLang="zh-CN" dirty="0"/>
          </a:p>
          <a:p>
            <a:r>
              <a:rPr lang="en-US" altLang="zh-CN" dirty="0"/>
              <a:t>3.</a:t>
            </a:r>
            <a:r>
              <a:rPr lang="zh-CN" altLang="en-US" dirty="0"/>
              <a:t>自己研究的问题没有拓扑网络结构，是不是就不会用到</a:t>
            </a:r>
            <a:r>
              <a:rPr lang="en-US" altLang="zh-CN" dirty="0"/>
              <a:t>GCN</a:t>
            </a:r>
            <a:r>
              <a:rPr lang="zh-CN" altLang="en-US" dirty="0"/>
              <a:t>呢？其实不然，广义上来讲，任何数据在</a:t>
            </a:r>
            <a:r>
              <a:rPr lang="zh-CN" altLang="en-US" dirty="0">
                <a:solidFill>
                  <a:srgbClr val="FF0000"/>
                </a:solidFill>
              </a:rPr>
              <a:t>赋范空间</a:t>
            </a:r>
            <a:r>
              <a:rPr lang="zh-CN" altLang="en-US" dirty="0"/>
              <a:t>内都可以建立拓扑关联，谱聚类就用到了这个思想，所以，拓扑连接时一种广义的数据结构，有很大的应用空间。</a:t>
            </a:r>
          </a:p>
        </p:txBody>
      </p:sp>
    </p:spTree>
    <p:extLst>
      <p:ext uri="{BB962C8B-B14F-4D97-AF65-F5344CB8AC3E}">
        <p14:creationId xmlns:p14="http://schemas.microsoft.com/office/powerpoint/2010/main" val="3198763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26BFB9-002C-4C42-A6AD-8586CE5BBA1D}"/>
              </a:ext>
            </a:extLst>
          </p:cNvPr>
          <p:cNvSpPr>
            <a:spLocks noGrp="1"/>
          </p:cNvSpPr>
          <p:nvPr>
            <p:ph type="title"/>
          </p:nvPr>
        </p:nvSpPr>
        <p:spPr/>
        <p:txBody>
          <a:bodyPr/>
          <a:lstStyle/>
          <a:p>
            <a:r>
              <a:rPr lang="zh-CN" altLang="en-US" dirty="0"/>
              <a:t>赋范空间</a:t>
            </a:r>
          </a:p>
        </p:txBody>
      </p:sp>
      <p:sp>
        <p:nvSpPr>
          <p:cNvPr id="3" name="内容占位符 2">
            <a:extLst>
              <a:ext uri="{FF2B5EF4-FFF2-40B4-BE49-F238E27FC236}">
                <a16:creationId xmlns:a16="http://schemas.microsoft.com/office/drawing/2014/main" id="{C72013DB-2B1E-4BCB-8C84-2D4AA4795373}"/>
              </a:ext>
            </a:extLst>
          </p:cNvPr>
          <p:cNvSpPr>
            <a:spLocks noGrp="1"/>
          </p:cNvSpPr>
          <p:nvPr>
            <p:ph idx="1"/>
          </p:nvPr>
        </p:nvSpPr>
        <p:spPr/>
        <p:txBody>
          <a:bodyPr>
            <a:normAutofit/>
          </a:bodyPr>
          <a:lstStyle/>
          <a:p>
            <a:pPr marL="0" indent="0">
              <a:buNone/>
            </a:pPr>
            <a:r>
              <a:rPr lang="zh-CN" altLang="en-US" sz="1600" dirty="0"/>
              <a:t>在通常的应用中，例如在函数空间中，它们有一个代数结构，即构成一个线性空间，同时还与某种收敛性相联系，处理这种结构最常用的一般方法是引入一个范数，这样就导致赋范空间的概念。 </a:t>
            </a:r>
            <a:r>
              <a:rPr lang="en-US" altLang="zh-CN" sz="1600" dirty="0"/>
              <a:t>[1]</a:t>
            </a:r>
            <a:endParaRPr lang="zh-CN" altLang="en-US" sz="1600" dirty="0"/>
          </a:p>
        </p:txBody>
      </p:sp>
      <p:pic>
        <p:nvPicPr>
          <p:cNvPr id="4" name="图片 3">
            <a:extLst>
              <a:ext uri="{FF2B5EF4-FFF2-40B4-BE49-F238E27FC236}">
                <a16:creationId xmlns:a16="http://schemas.microsoft.com/office/drawing/2014/main" id="{96325B24-26EA-4E2E-B18B-685C25809CC9}"/>
              </a:ext>
            </a:extLst>
          </p:cNvPr>
          <p:cNvPicPr>
            <a:picLocks noChangeAspect="1"/>
          </p:cNvPicPr>
          <p:nvPr/>
        </p:nvPicPr>
        <p:blipFill>
          <a:blip r:embed="rId2"/>
          <a:stretch>
            <a:fillRect/>
          </a:stretch>
        </p:blipFill>
        <p:spPr>
          <a:xfrm>
            <a:off x="838200" y="2318364"/>
            <a:ext cx="7087214" cy="1844200"/>
          </a:xfrm>
          <a:prstGeom prst="rect">
            <a:avLst/>
          </a:prstGeom>
        </p:spPr>
      </p:pic>
      <p:pic>
        <p:nvPicPr>
          <p:cNvPr id="5" name="图片 4">
            <a:extLst>
              <a:ext uri="{FF2B5EF4-FFF2-40B4-BE49-F238E27FC236}">
                <a16:creationId xmlns:a16="http://schemas.microsoft.com/office/drawing/2014/main" id="{CA58579A-09D7-4E1E-99E1-CD86BE30FD43}"/>
              </a:ext>
            </a:extLst>
          </p:cNvPr>
          <p:cNvPicPr>
            <a:picLocks noChangeAspect="1"/>
          </p:cNvPicPr>
          <p:nvPr/>
        </p:nvPicPr>
        <p:blipFill>
          <a:blip r:embed="rId3"/>
          <a:stretch>
            <a:fillRect/>
          </a:stretch>
        </p:blipFill>
        <p:spPr>
          <a:xfrm>
            <a:off x="838200" y="4574020"/>
            <a:ext cx="7635902" cy="2095682"/>
          </a:xfrm>
          <a:prstGeom prst="rect">
            <a:avLst/>
          </a:prstGeom>
        </p:spPr>
      </p:pic>
    </p:spTree>
    <p:extLst>
      <p:ext uri="{BB962C8B-B14F-4D97-AF65-F5344CB8AC3E}">
        <p14:creationId xmlns:p14="http://schemas.microsoft.com/office/powerpoint/2010/main" val="2623643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5B69D7-D2BE-4DC3-81A0-22918F87A79D}"/>
              </a:ext>
            </a:extLst>
          </p:cNvPr>
          <p:cNvSpPr>
            <a:spLocks noGrp="1"/>
          </p:cNvSpPr>
          <p:nvPr>
            <p:ph type="title"/>
          </p:nvPr>
        </p:nvSpPr>
        <p:spPr/>
        <p:txBody>
          <a:bodyPr/>
          <a:lstStyle/>
          <a:p>
            <a:r>
              <a:rPr lang="zh-CN" altLang="en-US" dirty="0"/>
              <a:t>数据集</a:t>
            </a:r>
          </a:p>
        </p:txBody>
      </p:sp>
      <p:pic>
        <p:nvPicPr>
          <p:cNvPr id="13" name="内容占位符 12">
            <a:extLst>
              <a:ext uri="{FF2B5EF4-FFF2-40B4-BE49-F238E27FC236}">
                <a16:creationId xmlns:a16="http://schemas.microsoft.com/office/drawing/2014/main" id="{E9540B0B-549D-41D7-86FE-A3EA812665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89474"/>
            <a:ext cx="9961247" cy="4351338"/>
          </a:xfrm>
        </p:spPr>
      </p:pic>
      <p:sp>
        <p:nvSpPr>
          <p:cNvPr id="14" name="文本框 13">
            <a:extLst>
              <a:ext uri="{FF2B5EF4-FFF2-40B4-BE49-F238E27FC236}">
                <a16:creationId xmlns:a16="http://schemas.microsoft.com/office/drawing/2014/main" id="{A3E31A53-63B7-454D-99A9-B173B0A144EC}"/>
              </a:ext>
            </a:extLst>
          </p:cNvPr>
          <p:cNvSpPr txBox="1"/>
          <p:nvPr/>
        </p:nvSpPr>
        <p:spPr>
          <a:xfrm>
            <a:off x="1237129" y="5740812"/>
            <a:ext cx="9316123" cy="923330"/>
          </a:xfrm>
          <a:prstGeom prst="rect">
            <a:avLst/>
          </a:prstGeom>
          <a:noFill/>
        </p:spPr>
        <p:txBody>
          <a:bodyPr wrap="square" rtlCol="0">
            <a:spAutoFit/>
          </a:bodyPr>
          <a:lstStyle/>
          <a:p>
            <a:r>
              <a:rPr lang="en-US" altLang="zh-CN" dirty="0" err="1"/>
              <a:t>PeMS</a:t>
            </a:r>
            <a:r>
              <a:rPr lang="en-US" altLang="zh-CN" dirty="0"/>
              <a:t> sensor network in District 7 of California (left), each dot denotes a sensor station; Heat map of weighted adjacency matrix in PeMSD7(M) </a:t>
            </a:r>
            <a:br>
              <a:rPr lang="en-US" altLang="zh-CN" dirty="0"/>
            </a:br>
            <a:r>
              <a:rPr lang="en-US" altLang="zh-CN" dirty="0"/>
              <a:t> </a:t>
            </a:r>
            <a:endParaRPr lang="zh-CN" altLang="en-US" dirty="0"/>
          </a:p>
        </p:txBody>
      </p:sp>
    </p:spTree>
    <p:extLst>
      <p:ext uri="{BB962C8B-B14F-4D97-AF65-F5344CB8AC3E}">
        <p14:creationId xmlns:p14="http://schemas.microsoft.com/office/powerpoint/2010/main" val="2656397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608EAE-1FD6-4D2A-9E98-96BD16452460}"/>
              </a:ext>
            </a:extLst>
          </p:cNvPr>
          <p:cNvSpPr>
            <a:spLocks noGrp="1"/>
          </p:cNvSpPr>
          <p:nvPr>
            <p:ph type="title"/>
          </p:nvPr>
        </p:nvSpPr>
        <p:spPr/>
        <p:txBody>
          <a:bodyPr/>
          <a:lstStyle/>
          <a:p>
            <a:r>
              <a:rPr lang="en-US" altLang="zh-CN" dirty="0"/>
              <a:t>Spatial domain</a:t>
            </a:r>
            <a:endParaRPr lang="zh-CN" altLang="en-US" dirty="0"/>
          </a:p>
        </p:txBody>
      </p:sp>
      <p:sp>
        <p:nvSpPr>
          <p:cNvPr id="3" name="内容占位符 2">
            <a:extLst>
              <a:ext uri="{FF2B5EF4-FFF2-40B4-BE49-F238E27FC236}">
                <a16:creationId xmlns:a16="http://schemas.microsoft.com/office/drawing/2014/main" id="{8E4D2E4E-15D3-4DE2-9548-935E8039CF8F}"/>
              </a:ext>
            </a:extLst>
          </p:cNvPr>
          <p:cNvSpPr>
            <a:spLocks noGrp="1"/>
          </p:cNvSpPr>
          <p:nvPr>
            <p:ph idx="1"/>
          </p:nvPr>
        </p:nvSpPr>
        <p:spPr/>
        <p:txBody>
          <a:bodyPr>
            <a:normAutofit/>
          </a:bodyPr>
          <a:lstStyle/>
          <a:p>
            <a:pPr marL="514350" indent="-514350">
              <a:buAutoNum type="alphaLcPeriod"/>
            </a:pPr>
            <a:r>
              <a:rPr lang="zh-CN" altLang="en-US" sz="2000" dirty="0"/>
              <a:t>怎么找中心顶点的邻居</a:t>
            </a:r>
            <a:endParaRPr lang="en-US" altLang="zh-CN" sz="2000" dirty="0"/>
          </a:p>
          <a:p>
            <a:pPr marL="514350" indent="-514350">
              <a:buAutoNum type="alphaLcPeriod"/>
            </a:pPr>
            <a:r>
              <a:rPr lang="zh-CN" altLang="en-US" sz="2000" dirty="0"/>
              <a:t>找到邻居后如何处理不同数据邻居的特征</a:t>
            </a:r>
            <a:endParaRPr lang="en-US" altLang="zh-CN" sz="2000" dirty="0"/>
          </a:p>
          <a:p>
            <a:pPr marL="0" indent="0">
              <a:buNone/>
            </a:pPr>
            <a:endParaRPr lang="zh-CN" altLang="en-US" sz="2000" dirty="0"/>
          </a:p>
        </p:txBody>
      </p:sp>
      <p:pic>
        <p:nvPicPr>
          <p:cNvPr id="4" name="图片 3">
            <a:extLst>
              <a:ext uri="{FF2B5EF4-FFF2-40B4-BE49-F238E27FC236}">
                <a16:creationId xmlns:a16="http://schemas.microsoft.com/office/drawing/2014/main" id="{1708289C-F13E-4AA6-ADAE-CADCBB7E5A92}"/>
              </a:ext>
            </a:extLst>
          </p:cNvPr>
          <p:cNvPicPr>
            <a:picLocks noChangeAspect="1"/>
          </p:cNvPicPr>
          <p:nvPr/>
        </p:nvPicPr>
        <p:blipFill>
          <a:blip r:embed="rId2"/>
          <a:stretch>
            <a:fillRect/>
          </a:stretch>
        </p:blipFill>
        <p:spPr>
          <a:xfrm>
            <a:off x="743932" y="3214540"/>
            <a:ext cx="6189098" cy="2450969"/>
          </a:xfrm>
          <a:prstGeom prst="rect">
            <a:avLst/>
          </a:prstGeom>
        </p:spPr>
      </p:pic>
      <p:sp>
        <p:nvSpPr>
          <p:cNvPr id="5" name="文本框 4">
            <a:extLst>
              <a:ext uri="{FF2B5EF4-FFF2-40B4-BE49-F238E27FC236}">
                <a16:creationId xmlns:a16="http://schemas.microsoft.com/office/drawing/2014/main" id="{4A76ED40-D702-491B-BB7A-1338637D888D}"/>
              </a:ext>
            </a:extLst>
          </p:cNvPr>
          <p:cNvSpPr txBox="1"/>
          <p:nvPr/>
        </p:nvSpPr>
        <p:spPr>
          <a:xfrm>
            <a:off x="7677347" y="2196445"/>
            <a:ext cx="3770721" cy="1200329"/>
          </a:xfrm>
          <a:prstGeom prst="rect">
            <a:avLst/>
          </a:prstGeom>
          <a:noFill/>
        </p:spPr>
        <p:txBody>
          <a:bodyPr wrap="square" rtlCol="0">
            <a:spAutoFit/>
          </a:bodyPr>
          <a:lstStyle/>
          <a:p>
            <a:r>
              <a:rPr lang="zh-CN" altLang="en-US" dirty="0"/>
              <a:t>缺点：</a:t>
            </a:r>
            <a:endParaRPr lang="en-US" altLang="zh-CN" dirty="0"/>
          </a:p>
          <a:p>
            <a:r>
              <a:rPr lang="en-US" altLang="zh-CN" dirty="0"/>
              <a:t>1.</a:t>
            </a:r>
            <a:r>
              <a:rPr lang="zh-CN" altLang="en-US" dirty="0"/>
              <a:t>每个顶点的</a:t>
            </a:r>
            <a:r>
              <a:rPr lang="en-US" altLang="zh-CN" dirty="0"/>
              <a:t>neighbors</a:t>
            </a:r>
            <a:r>
              <a:rPr lang="zh-CN" altLang="en-US" dirty="0"/>
              <a:t>不同，计算处理要针对每个顶点</a:t>
            </a:r>
            <a:endParaRPr lang="en-US" altLang="zh-CN" dirty="0"/>
          </a:p>
          <a:p>
            <a:r>
              <a:rPr lang="en-US" altLang="zh-CN" dirty="0"/>
              <a:t>2. </a:t>
            </a:r>
            <a:r>
              <a:rPr lang="zh-CN" altLang="en-US" dirty="0"/>
              <a:t>提取特征的效果没有卷积好</a:t>
            </a:r>
          </a:p>
        </p:txBody>
      </p:sp>
    </p:spTree>
    <p:extLst>
      <p:ext uri="{BB962C8B-B14F-4D97-AF65-F5344CB8AC3E}">
        <p14:creationId xmlns:p14="http://schemas.microsoft.com/office/powerpoint/2010/main" val="1785613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A6E01-DEC6-47D6-B376-AC2079AD9F13}"/>
              </a:ext>
            </a:extLst>
          </p:cNvPr>
          <p:cNvSpPr>
            <a:spLocks noGrp="1"/>
          </p:cNvSpPr>
          <p:nvPr>
            <p:ph type="title"/>
          </p:nvPr>
        </p:nvSpPr>
        <p:spPr/>
        <p:txBody>
          <a:bodyPr/>
          <a:lstStyle/>
          <a:p>
            <a:r>
              <a:rPr lang="zh-CN" altLang="en-US" dirty="0"/>
              <a:t>拉普拉斯矩阵</a:t>
            </a:r>
          </a:p>
        </p:txBody>
      </p:sp>
      <p:pic>
        <p:nvPicPr>
          <p:cNvPr id="4" name="内容占位符 3">
            <a:extLst>
              <a:ext uri="{FF2B5EF4-FFF2-40B4-BE49-F238E27FC236}">
                <a16:creationId xmlns:a16="http://schemas.microsoft.com/office/drawing/2014/main" id="{BB5424AC-0DDC-4A87-B00E-74E3FDB315B4}"/>
              </a:ext>
            </a:extLst>
          </p:cNvPr>
          <p:cNvPicPr>
            <a:picLocks noGrp="1" noChangeAspect="1"/>
          </p:cNvPicPr>
          <p:nvPr>
            <p:ph idx="1"/>
          </p:nvPr>
        </p:nvPicPr>
        <p:blipFill>
          <a:blip r:embed="rId2"/>
          <a:stretch>
            <a:fillRect/>
          </a:stretch>
        </p:blipFill>
        <p:spPr>
          <a:xfrm>
            <a:off x="640238" y="1690688"/>
            <a:ext cx="6858000" cy="1495425"/>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6D1E234-1F47-4453-8441-568D3C5222C7}"/>
                  </a:ext>
                </a:extLst>
              </p:cNvPr>
              <p:cNvSpPr txBox="1"/>
              <p:nvPr/>
            </p:nvSpPr>
            <p:spPr>
              <a:xfrm>
                <a:off x="824061" y="3959257"/>
                <a:ext cx="6674177" cy="646331"/>
              </a:xfrm>
              <a:prstGeom prst="rect">
                <a:avLst/>
              </a:prstGeom>
              <a:noFill/>
            </p:spPr>
            <p:txBody>
              <a:bodyPr wrap="square" rtlCol="0">
                <a:spAutoFit/>
              </a:bodyPr>
              <a:lstStyle/>
              <a:p>
                <a:r>
                  <a:rPr lang="zh-CN" altLang="en-US" dirty="0"/>
                  <a:t>对于图</a:t>
                </a:r>
                <a14:m>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e>
                    </m:d>
                    <m:r>
                      <a:rPr lang="en-US" altLang="zh-CN" b="0" i="1" smtClean="0">
                        <a:latin typeface="Cambria Math" panose="02040503050406030204" pitchFamily="18" charset="0"/>
                      </a:rPr>
                      <m:t>,</m:t>
                    </m:r>
                  </m:oMath>
                </a14:m>
                <a:r>
                  <a:rPr lang="en-US" altLang="zh-CN" dirty="0"/>
                  <a:t>Laplacian</a:t>
                </a:r>
                <a:r>
                  <a:rPr lang="zh-CN" altLang="en-US" dirty="0"/>
                  <a:t>矩阵的定义为</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oMath>
                </a14:m>
                <a:r>
                  <a:rPr lang="en-US" altLang="zh-CN" dirty="0"/>
                  <a:t>,D</a:t>
                </a:r>
                <a:r>
                  <a:rPr lang="zh-CN" altLang="en-US" dirty="0"/>
                  <a:t>是顶点度矩阵，对角线上元素依次是各个顶点的度，</a:t>
                </a:r>
                <a:r>
                  <a:rPr lang="en-US" altLang="zh-CN" dirty="0"/>
                  <a:t>A</a:t>
                </a:r>
                <a:r>
                  <a:rPr lang="zh-CN" altLang="en-US" dirty="0"/>
                  <a:t>是邻接矩阵。</a:t>
                </a:r>
              </a:p>
            </p:txBody>
          </p:sp>
        </mc:Choice>
        <mc:Fallback xmlns="">
          <p:sp>
            <p:nvSpPr>
              <p:cNvPr id="3" name="文本框 2">
                <a:extLst>
                  <a:ext uri="{FF2B5EF4-FFF2-40B4-BE49-F238E27FC236}">
                    <a16:creationId xmlns:a16="http://schemas.microsoft.com/office/drawing/2014/main" id="{46D1E234-1F47-4453-8441-568D3C5222C7}"/>
                  </a:ext>
                </a:extLst>
              </p:cNvPr>
              <p:cNvSpPr txBox="1">
                <a:spLocks noRot="1" noChangeAspect="1" noMove="1" noResize="1" noEditPoints="1" noAdjustHandles="1" noChangeArrowheads="1" noChangeShapeType="1" noTextEdit="1"/>
              </p:cNvSpPr>
              <p:nvPr/>
            </p:nvSpPr>
            <p:spPr>
              <a:xfrm>
                <a:off x="824061" y="3959257"/>
                <a:ext cx="6674177" cy="646331"/>
              </a:xfrm>
              <a:prstGeom prst="rect">
                <a:avLst/>
              </a:prstGeom>
              <a:blipFill>
                <a:blip r:embed="rId3"/>
                <a:stretch>
                  <a:fillRect l="-731" t="-4673" b="-130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4634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20448C-3CE0-4C17-8763-D38D8D0F4E99}"/>
              </a:ext>
            </a:extLst>
          </p:cNvPr>
          <p:cNvSpPr>
            <a:spLocks noGrp="1"/>
          </p:cNvSpPr>
          <p:nvPr>
            <p:ph type="title"/>
          </p:nvPr>
        </p:nvSpPr>
        <p:spPr/>
        <p:txBody>
          <a:bodyPr/>
          <a:lstStyle/>
          <a:p>
            <a:r>
              <a:rPr lang="zh-CN" altLang="en-US" dirty="0"/>
              <a:t>拉普拉斯矩阵</a:t>
            </a:r>
          </a:p>
        </p:txBody>
      </p:sp>
      <p:pic>
        <p:nvPicPr>
          <p:cNvPr id="4" name="内容占位符 3">
            <a:extLst>
              <a:ext uri="{FF2B5EF4-FFF2-40B4-BE49-F238E27FC236}">
                <a16:creationId xmlns:a16="http://schemas.microsoft.com/office/drawing/2014/main" id="{9526D554-7092-4199-B7CB-742FAE48DE0C}"/>
              </a:ext>
            </a:extLst>
          </p:cNvPr>
          <p:cNvPicPr>
            <a:picLocks noGrp="1" noChangeAspect="1"/>
          </p:cNvPicPr>
          <p:nvPr>
            <p:ph idx="1"/>
          </p:nvPr>
        </p:nvPicPr>
        <p:blipFill>
          <a:blip r:embed="rId2"/>
          <a:stretch>
            <a:fillRect/>
          </a:stretch>
        </p:blipFill>
        <p:spPr>
          <a:xfrm>
            <a:off x="838200" y="1690688"/>
            <a:ext cx="8391243" cy="3484994"/>
          </a:xfrm>
          <a:prstGeom prst="rect">
            <a:avLst/>
          </a:prstGeom>
        </p:spPr>
      </p:pic>
    </p:spTree>
    <p:extLst>
      <p:ext uri="{BB962C8B-B14F-4D97-AF65-F5344CB8AC3E}">
        <p14:creationId xmlns:p14="http://schemas.microsoft.com/office/powerpoint/2010/main" val="135176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53385-6212-47F3-B7BF-022F6B8480EB}"/>
              </a:ext>
            </a:extLst>
          </p:cNvPr>
          <p:cNvSpPr>
            <a:spLocks noGrp="1"/>
          </p:cNvSpPr>
          <p:nvPr>
            <p:ph type="title"/>
          </p:nvPr>
        </p:nvSpPr>
        <p:spPr/>
        <p:txBody>
          <a:bodyPr/>
          <a:lstStyle/>
          <a:p>
            <a:r>
              <a:rPr lang="zh-CN" altLang="en-US" dirty="0"/>
              <a:t>为什么</a:t>
            </a:r>
            <a:r>
              <a:rPr lang="en-US" altLang="zh-CN" dirty="0"/>
              <a:t>GCN</a:t>
            </a:r>
            <a:r>
              <a:rPr lang="zh-CN" altLang="en-US" dirty="0"/>
              <a:t>要用拉普拉斯矩阵</a:t>
            </a:r>
          </a:p>
        </p:txBody>
      </p:sp>
      <p:sp>
        <p:nvSpPr>
          <p:cNvPr id="6" name="内容占位符 5">
            <a:extLst>
              <a:ext uri="{FF2B5EF4-FFF2-40B4-BE49-F238E27FC236}">
                <a16:creationId xmlns:a16="http://schemas.microsoft.com/office/drawing/2014/main" id="{A23C6C98-AA06-48BF-8F06-5750991C0ABA}"/>
              </a:ext>
            </a:extLst>
          </p:cNvPr>
          <p:cNvSpPr>
            <a:spLocks noGrp="1"/>
          </p:cNvSpPr>
          <p:nvPr>
            <p:ph idx="1"/>
          </p:nvPr>
        </p:nvSpPr>
        <p:spPr/>
        <p:txBody>
          <a:bodyPr/>
          <a:lstStyle/>
          <a:p>
            <a:pPr marL="0" indent="0">
              <a:buNone/>
            </a:pPr>
            <a:r>
              <a:rPr lang="zh-CN" altLang="en-US" dirty="0"/>
              <a:t>拉普拉斯矩阵矩阵有很多良好的性质， </a:t>
            </a:r>
            <a:endParaRPr lang="en-US" altLang="zh-CN" dirty="0"/>
          </a:p>
          <a:p>
            <a:pPr marL="0" indent="0">
              <a:buNone/>
            </a:pPr>
            <a:r>
              <a:rPr lang="en-US" altLang="zh-CN" dirty="0"/>
              <a:t>1)</a:t>
            </a:r>
            <a:r>
              <a:rPr lang="zh-CN" altLang="en-US" dirty="0"/>
              <a:t>拉普拉斯矩阵是对称矩阵，可以进行特征分解（谱分解），这就和</a:t>
            </a:r>
            <a:r>
              <a:rPr lang="en-US" altLang="zh-CN" dirty="0"/>
              <a:t>GCN</a:t>
            </a:r>
            <a:r>
              <a:rPr lang="zh-CN" altLang="en-US" dirty="0"/>
              <a:t>的</a:t>
            </a:r>
            <a:r>
              <a:rPr lang="en-US" altLang="zh-CN" dirty="0"/>
              <a:t>spectral domain</a:t>
            </a:r>
            <a:r>
              <a:rPr lang="zh-CN" altLang="en-US" dirty="0"/>
              <a:t>对应上了 </a:t>
            </a:r>
            <a:endParaRPr lang="en-US" altLang="zh-CN" dirty="0"/>
          </a:p>
          <a:p>
            <a:pPr marL="0" indent="0">
              <a:buNone/>
            </a:pPr>
            <a:r>
              <a:rPr lang="en-US" altLang="zh-CN" dirty="0"/>
              <a:t>2)</a:t>
            </a:r>
            <a:r>
              <a:rPr lang="zh-CN" altLang="en-US" dirty="0"/>
              <a:t>拉普拉斯矩阵只在中心顶点和一阶相连的顶点上（</a:t>
            </a:r>
            <a:r>
              <a:rPr lang="en-US" altLang="zh-CN" dirty="0"/>
              <a:t>1-hop neighbor</a:t>
            </a:r>
            <a:r>
              <a:rPr lang="zh-CN" altLang="en-US" dirty="0"/>
              <a:t>）有非</a:t>
            </a:r>
            <a:r>
              <a:rPr lang="en-US" altLang="zh-CN" dirty="0"/>
              <a:t>0</a:t>
            </a:r>
            <a:r>
              <a:rPr lang="zh-CN" altLang="en-US" dirty="0"/>
              <a:t>元素，其余之处均为</a:t>
            </a:r>
            <a:r>
              <a:rPr lang="en-US" altLang="zh-CN" dirty="0"/>
              <a:t>0 </a:t>
            </a:r>
          </a:p>
          <a:p>
            <a:pPr marL="0" indent="0">
              <a:buNone/>
            </a:pPr>
            <a:r>
              <a:rPr lang="en-US" altLang="zh-CN" dirty="0"/>
              <a:t>3</a:t>
            </a:r>
            <a:r>
              <a:rPr lang="zh-CN" altLang="en-US" dirty="0"/>
              <a:t>）通过拉普拉斯算子与拉普拉斯矩阵进行类比</a:t>
            </a:r>
          </a:p>
        </p:txBody>
      </p:sp>
    </p:spTree>
    <p:extLst>
      <p:ext uri="{BB962C8B-B14F-4D97-AF65-F5344CB8AC3E}">
        <p14:creationId xmlns:p14="http://schemas.microsoft.com/office/powerpoint/2010/main" val="1064690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5C9736-C8CB-4430-8449-79E9FEC64808}"/>
              </a:ext>
            </a:extLst>
          </p:cNvPr>
          <p:cNvSpPr>
            <a:spLocks noGrp="1"/>
          </p:cNvSpPr>
          <p:nvPr>
            <p:ph type="title"/>
          </p:nvPr>
        </p:nvSpPr>
        <p:spPr/>
        <p:txBody>
          <a:bodyPr/>
          <a:lstStyle/>
          <a:p>
            <a:r>
              <a:rPr lang="zh-CN" altLang="en-US" dirty="0"/>
              <a:t>拉普拉斯矩阵的谱分解（特征分解）</a:t>
            </a:r>
          </a:p>
        </p:txBody>
      </p:sp>
      <p:sp>
        <p:nvSpPr>
          <p:cNvPr id="3" name="内容占位符 2">
            <a:extLst>
              <a:ext uri="{FF2B5EF4-FFF2-40B4-BE49-F238E27FC236}">
                <a16:creationId xmlns:a16="http://schemas.microsoft.com/office/drawing/2014/main" id="{89C4F8CB-F55F-4D34-AFBB-7C592F59FD2D}"/>
              </a:ext>
            </a:extLst>
          </p:cNvPr>
          <p:cNvSpPr>
            <a:spLocks noGrp="1"/>
          </p:cNvSpPr>
          <p:nvPr>
            <p:ph idx="1"/>
          </p:nvPr>
        </p:nvSpPr>
        <p:spPr/>
        <p:txBody>
          <a:bodyPr/>
          <a:lstStyle/>
          <a:p>
            <a:pPr marL="0" indent="0">
              <a:buNone/>
            </a:pPr>
            <a:r>
              <a:rPr lang="zh-CN" altLang="en-US" dirty="0"/>
              <a:t>不是所有的矩阵都可以特征分解，其充要条件为</a:t>
            </a:r>
            <a:r>
              <a:rPr lang="en-US" altLang="zh-CN" dirty="0"/>
              <a:t>n</a:t>
            </a:r>
            <a:r>
              <a:rPr lang="zh-CN" altLang="en-US" dirty="0"/>
              <a:t>阶方阵存在</a:t>
            </a:r>
            <a:r>
              <a:rPr lang="en-US" altLang="zh-CN" dirty="0"/>
              <a:t>n</a:t>
            </a:r>
            <a:r>
              <a:rPr lang="zh-CN" altLang="en-US" dirty="0"/>
              <a:t>个线性无关的特征向量</a:t>
            </a:r>
            <a:endParaRPr lang="en-US" altLang="zh-CN" dirty="0"/>
          </a:p>
          <a:p>
            <a:pPr marL="0" indent="0">
              <a:buNone/>
            </a:pPr>
            <a:r>
              <a:rPr lang="zh-CN" altLang="en-US" b="1" dirty="0"/>
              <a:t>但是拉普拉斯矩阵是半正定对称矩阵：</a:t>
            </a:r>
          </a:p>
          <a:p>
            <a:pPr marL="0" indent="0">
              <a:buNone/>
            </a:pPr>
            <a:r>
              <a:rPr lang="zh-CN" altLang="en-US" dirty="0"/>
              <a:t>对称矩阵一定</a:t>
            </a:r>
            <a:r>
              <a:rPr lang="en-US" altLang="zh-CN" dirty="0"/>
              <a:t>n</a:t>
            </a:r>
            <a:r>
              <a:rPr lang="zh-CN" altLang="en-US" dirty="0"/>
              <a:t>个线性无关的特征向量 </a:t>
            </a:r>
            <a:endParaRPr lang="en-US" altLang="zh-CN" dirty="0"/>
          </a:p>
          <a:p>
            <a:pPr marL="0" indent="0">
              <a:buNone/>
            </a:pPr>
            <a:r>
              <a:rPr lang="zh-CN" altLang="en-US" dirty="0"/>
              <a:t>半正定矩阵的特征值一定非负 </a:t>
            </a:r>
            <a:endParaRPr lang="en-US" altLang="zh-CN" dirty="0"/>
          </a:p>
          <a:p>
            <a:pPr marL="0" indent="0">
              <a:buNone/>
            </a:pPr>
            <a:r>
              <a:rPr lang="zh-CN" altLang="en-US" dirty="0"/>
              <a:t>对阵矩阵的特征向量相互正交，即所有特征向量构成的矩阵为正交矩阵</a:t>
            </a:r>
          </a:p>
        </p:txBody>
      </p:sp>
    </p:spTree>
    <p:extLst>
      <p:ext uri="{BB962C8B-B14F-4D97-AF65-F5344CB8AC3E}">
        <p14:creationId xmlns:p14="http://schemas.microsoft.com/office/powerpoint/2010/main" val="3185833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53438-F13D-4E6B-BD9E-E42F099BBC99}"/>
              </a:ext>
            </a:extLst>
          </p:cNvPr>
          <p:cNvSpPr>
            <a:spLocks noGrp="1"/>
          </p:cNvSpPr>
          <p:nvPr>
            <p:ph type="title"/>
          </p:nvPr>
        </p:nvSpPr>
        <p:spPr/>
        <p:txBody>
          <a:bodyPr/>
          <a:lstStyle/>
          <a:p>
            <a:r>
              <a:rPr lang="zh-CN" altLang="en-US" dirty="0"/>
              <a:t>谱分解</a:t>
            </a:r>
          </a:p>
        </p:txBody>
      </p:sp>
      <p:pic>
        <p:nvPicPr>
          <p:cNvPr id="10" name="内容占位符 9">
            <a:extLst>
              <a:ext uri="{FF2B5EF4-FFF2-40B4-BE49-F238E27FC236}">
                <a16:creationId xmlns:a16="http://schemas.microsoft.com/office/drawing/2014/main" id="{DA50693B-65F8-4081-BCAC-11B5C32EB650}"/>
              </a:ext>
            </a:extLst>
          </p:cNvPr>
          <p:cNvPicPr>
            <a:picLocks noGrp="1" noChangeAspect="1"/>
          </p:cNvPicPr>
          <p:nvPr>
            <p:ph idx="1"/>
          </p:nvPr>
        </p:nvPicPr>
        <p:blipFill>
          <a:blip r:embed="rId2"/>
          <a:stretch>
            <a:fillRect/>
          </a:stretch>
        </p:blipFill>
        <p:spPr>
          <a:xfrm>
            <a:off x="4145872" y="852459"/>
            <a:ext cx="6747028" cy="5640416"/>
          </a:xfrm>
          <a:prstGeom prst="rect">
            <a:avLst/>
          </a:prstGeom>
        </p:spPr>
      </p:pic>
    </p:spTree>
    <p:extLst>
      <p:ext uri="{BB962C8B-B14F-4D97-AF65-F5344CB8AC3E}">
        <p14:creationId xmlns:p14="http://schemas.microsoft.com/office/powerpoint/2010/main" val="22100570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188098-754F-46DA-845D-069E35FEB836}"/>
              </a:ext>
            </a:extLst>
          </p:cNvPr>
          <p:cNvSpPr>
            <a:spLocks noGrp="1"/>
          </p:cNvSpPr>
          <p:nvPr>
            <p:ph type="title"/>
          </p:nvPr>
        </p:nvSpPr>
        <p:spPr/>
        <p:txBody>
          <a:bodyPr/>
          <a:lstStyle/>
          <a:p>
            <a:r>
              <a:rPr lang="zh-CN" altLang="en-US" dirty="0"/>
              <a:t>傅里叶变换</a:t>
            </a:r>
          </a:p>
        </p:txBody>
      </p:sp>
      <p:pic>
        <p:nvPicPr>
          <p:cNvPr id="4" name="内容占位符 3">
            <a:extLst>
              <a:ext uri="{FF2B5EF4-FFF2-40B4-BE49-F238E27FC236}">
                <a16:creationId xmlns:a16="http://schemas.microsoft.com/office/drawing/2014/main" id="{108A886A-CFD5-4B48-89D3-A36A886CD789}"/>
              </a:ext>
            </a:extLst>
          </p:cNvPr>
          <p:cNvPicPr>
            <a:picLocks noGrp="1" noChangeAspect="1"/>
          </p:cNvPicPr>
          <p:nvPr>
            <p:ph idx="1"/>
          </p:nvPr>
        </p:nvPicPr>
        <p:blipFill>
          <a:blip r:embed="rId2"/>
          <a:stretch>
            <a:fillRect/>
          </a:stretch>
        </p:blipFill>
        <p:spPr>
          <a:xfrm>
            <a:off x="838200" y="2014161"/>
            <a:ext cx="5369042" cy="4351338"/>
          </a:xfrm>
          <a:prstGeom prst="rect">
            <a:avLst/>
          </a:prstGeom>
        </p:spPr>
      </p:pic>
      <p:pic>
        <p:nvPicPr>
          <p:cNvPr id="5" name="图片 4">
            <a:extLst>
              <a:ext uri="{FF2B5EF4-FFF2-40B4-BE49-F238E27FC236}">
                <a16:creationId xmlns:a16="http://schemas.microsoft.com/office/drawing/2014/main" id="{8E9C3413-1B9D-40C0-A1E9-ED73D9E819D0}"/>
              </a:ext>
            </a:extLst>
          </p:cNvPr>
          <p:cNvPicPr>
            <a:picLocks noChangeAspect="1"/>
          </p:cNvPicPr>
          <p:nvPr/>
        </p:nvPicPr>
        <p:blipFill>
          <a:blip r:embed="rId3"/>
          <a:stretch>
            <a:fillRect/>
          </a:stretch>
        </p:blipFill>
        <p:spPr>
          <a:xfrm>
            <a:off x="6096000" y="365125"/>
            <a:ext cx="5640371" cy="4011813"/>
          </a:xfrm>
          <a:prstGeom prst="rect">
            <a:avLst/>
          </a:prstGeom>
        </p:spPr>
      </p:pic>
      <p:pic>
        <p:nvPicPr>
          <p:cNvPr id="6" name="图片 5">
            <a:extLst>
              <a:ext uri="{FF2B5EF4-FFF2-40B4-BE49-F238E27FC236}">
                <a16:creationId xmlns:a16="http://schemas.microsoft.com/office/drawing/2014/main" id="{757041D1-3CC7-4E0E-8C01-E82E799DD9D7}"/>
              </a:ext>
            </a:extLst>
          </p:cNvPr>
          <p:cNvPicPr>
            <a:picLocks noChangeAspect="1"/>
          </p:cNvPicPr>
          <p:nvPr/>
        </p:nvPicPr>
        <p:blipFill>
          <a:blip r:embed="rId4"/>
          <a:stretch>
            <a:fillRect/>
          </a:stretch>
        </p:blipFill>
        <p:spPr>
          <a:xfrm>
            <a:off x="5955305" y="4311326"/>
            <a:ext cx="5509737" cy="2377646"/>
          </a:xfrm>
          <a:prstGeom prst="rect">
            <a:avLst/>
          </a:prstGeom>
        </p:spPr>
      </p:pic>
    </p:spTree>
    <p:extLst>
      <p:ext uri="{BB962C8B-B14F-4D97-AF65-F5344CB8AC3E}">
        <p14:creationId xmlns:p14="http://schemas.microsoft.com/office/powerpoint/2010/main" val="30895449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CB29A-CEE6-4F7D-9634-8559E067BD55}"/>
              </a:ext>
            </a:extLst>
          </p:cNvPr>
          <p:cNvSpPr>
            <a:spLocks noGrp="1"/>
          </p:cNvSpPr>
          <p:nvPr>
            <p:ph type="title"/>
          </p:nvPr>
        </p:nvSpPr>
        <p:spPr/>
        <p:txBody>
          <a:bodyPr/>
          <a:lstStyle/>
          <a:p>
            <a:r>
              <a:rPr lang="zh-CN" altLang="en-US" dirty="0"/>
              <a:t>傅里叶逆变换</a:t>
            </a:r>
          </a:p>
        </p:txBody>
      </p:sp>
      <p:pic>
        <p:nvPicPr>
          <p:cNvPr id="4" name="内容占位符 3">
            <a:extLst>
              <a:ext uri="{FF2B5EF4-FFF2-40B4-BE49-F238E27FC236}">
                <a16:creationId xmlns:a16="http://schemas.microsoft.com/office/drawing/2014/main" id="{F1D8EADE-CE51-4FA4-90BB-2B02B9C703F4}"/>
              </a:ext>
            </a:extLst>
          </p:cNvPr>
          <p:cNvPicPr>
            <a:picLocks noGrp="1" noChangeAspect="1"/>
          </p:cNvPicPr>
          <p:nvPr>
            <p:ph idx="1"/>
          </p:nvPr>
        </p:nvPicPr>
        <p:blipFill>
          <a:blip r:embed="rId2"/>
          <a:stretch>
            <a:fillRect/>
          </a:stretch>
        </p:blipFill>
        <p:spPr>
          <a:xfrm>
            <a:off x="3450693" y="1825625"/>
            <a:ext cx="5290613" cy="4351338"/>
          </a:xfrm>
          <a:prstGeom prst="rect">
            <a:avLst/>
          </a:prstGeom>
        </p:spPr>
      </p:pic>
    </p:spTree>
    <p:extLst>
      <p:ext uri="{BB962C8B-B14F-4D97-AF65-F5344CB8AC3E}">
        <p14:creationId xmlns:p14="http://schemas.microsoft.com/office/powerpoint/2010/main" val="3082808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EF88A4-5ADF-4723-848F-7B0C6CB246DB}"/>
              </a:ext>
            </a:extLst>
          </p:cNvPr>
          <p:cNvSpPr>
            <a:spLocks noGrp="1"/>
          </p:cNvSpPr>
          <p:nvPr>
            <p:ph type="title"/>
          </p:nvPr>
        </p:nvSpPr>
        <p:spPr/>
        <p:txBody>
          <a:bodyPr/>
          <a:lstStyle/>
          <a:p>
            <a:r>
              <a:rPr lang="zh-CN" altLang="en-US" dirty="0"/>
              <a:t>推广卷积</a:t>
            </a:r>
          </a:p>
        </p:txBody>
      </p:sp>
      <p:pic>
        <p:nvPicPr>
          <p:cNvPr id="4" name="内容占位符 3">
            <a:extLst>
              <a:ext uri="{FF2B5EF4-FFF2-40B4-BE49-F238E27FC236}">
                <a16:creationId xmlns:a16="http://schemas.microsoft.com/office/drawing/2014/main" id="{31090D50-1ADE-4E66-8A3A-AAB9B26D70EB}"/>
              </a:ext>
            </a:extLst>
          </p:cNvPr>
          <p:cNvPicPr>
            <a:picLocks noGrp="1" noChangeAspect="1"/>
          </p:cNvPicPr>
          <p:nvPr>
            <p:ph idx="1"/>
          </p:nvPr>
        </p:nvPicPr>
        <p:blipFill>
          <a:blip r:embed="rId2"/>
          <a:stretch>
            <a:fillRect/>
          </a:stretch>
        </p:blipFill>
        <p:spPr>
          <a:xfrm>
            <a:off x="838201" y="2059658"/>
            <a:ext cx="5153676" cy="3464449"/>
          </a:xfrm>
          <a:prstGeom prst="rect">
            <a:avLst/>
          </a:prstGeom>
        </p:spPr>
      </p:pic>
      <p:pic>
        <p:nvPicPr>
          <p:cNvPr id="5" name="图片 4">
            <a:extLst>
              <a:ext uri="{FF2B5EF4-FFF2-40B4-BE49-F238E27FC236}">
                <a16:creationId xmlns:a16="http://schemas.microsoft.com/office/drawing/2014/main" id="{8ABA6E4D-4F4A-4FDB-910E-5C53A48CE2DB}"/>
              </a:ext>
            </a:extLst>
          </p:cNvPr>
          <p:cNvPicPr>
            <a:picLocks noChangeAspect="1"/>
          </p:cNvPicPr>
          <p:nvPr/>
        </p:nvPicPr>
        <p:blipFill>
          <a:blip r:embed="rId3"/>
          <a:stretch>
            <a:fillRect/>
          </a:stretch>
        </p:blipFill>
        <p:spPr>
          <a:xfrm>
            <a:off x="6096000" y="1338606"/>
            <a:ext cx="5332754" cy="4666945"/>
          </a:xfrm>
          <a:prstGeom prst="rect">
            <a:avLst/>
          </a:prstGeom>
        </p:spPr>
      </p:pic>
    </p:spTree>
    <p:extLst>
      <p:ext uri="{BB962C8B-B14F-4D97-AF65-F5344CB8AC3E}">
        <p14:creationId xmlns:p14="http://schemas.microsoft.com/office/powerpoint/2010/main" val="34033053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3334D5-DDD2-44BD-B5C9-23C4EC08DD5C}"/>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37297533-8D83-4C96-B422-9D41D012FD67}"/>
              </a:ext>
            </a:extLst>
          </p:cNvPr>
          <p:cNvPicPr>
            <a:picLocks noGrp="1" noChangeAspect="1"/>
          </p:cNvPicPr>
          <p:nvPr>
            <p:ph idx="1"/>
          </p:nvPr>
        </p:nvPicPr>
        <p:blipFill>
          <a:blip r:embed="rId2"/>
          <a:stretch>
            <a:fillRect/>
          </a:stretch>
        </p:blipFill>
        <p:spPr>
          <a:xfrm>
            <a:off x="913666" y="2475997"/>
            <a:ext cx="6066046" cy="3635055"/>
          </a:xfrm>
          <a:prstGeom prst="rect">
            <a:avLst/>
          </a:prstGeom>
        </p:spPr>
      </p:pic>
    </p:spTree>
    <p:extLst>
      <p:ext uri="{BB962C8B-B14F-4D97-AF65-F5344CB8AC3E}">
        <p14:creationId xmlns:p14="http://schemas.microsoft.com/office/powerpoint/2010/main" val="3332508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8367D9-79A0-4803-B76F-1A2DCC4FA692}"/>
              </a:ext>
            </a:extLst>
          </p:cNvPr>
          <p:cNvSpPr>
            <a:spLocks noGrp="1"/>
          </p:cNvSpPr>
          <p:nvPr>
            <p:ph type="title"/>
          </p:nvPr>
        </p:nvSpPr>
        <p:spPr/>
        <p:txBody>
          <a:bodyPr/>
          <a:lstStyle/>
          <a:p>
            <a:r>
              <a:rPr lang="zh-CN" altLang="en-US" dirty="0"/>
              <a:t>数据集</a:t>
            </a:r>
          </a:p>
        </p:txBody>
      </p:sp>
      <p:graphicFrame>
        <p:nvGraphicFramePr>
          <p:cNvPr id="4" name="表格 4">
            <a:extLst>
              <a:ext uri="{FF2B5EF4-FFF2-40B4-BE49-F238E27FC236}">
                <a16:creationId xmlns:a16="http://schemas.microsoft.com/office/drawing/2014/main" id="{62051E52-D55B-472C-8421-A28DC46A620B}"/>
              </a:ext>
            </a:extLst>
          </p:cNvPr>
          <p:cNvGraphicFramePr>
            <a:graphicFrameLocks noGrp="1"/>
          </p:cNvGraphicFramePr>
          <p:nvPr>
            <p:ph idx="1"/>
            <p:extLst>
              <p:ext uri="{D42A27DB-BD31-4B8C-83A1-F6EECF244321}">
                <p14:modId xmlns:p14="http://schemas.microsoft.com/office/powerpoint/2010/main" val="1360658110"/>
              </p:ext>
            </p:extLst>
          </p:nvPr>
        </p:nvGraphicFramePr>
        <p:xfrm>
          <a:off x="838200" y="2094565"/>
          <a:ext cx="4496700" cy="3783441"/>
        </p:xfrm>
        <a:graphic>
          <a:graphicData uri="http://schemas.openxmlformats.org/drawingml/2006/table">
            <a:tbl>
              <a:tblPr firstRow="1" bandRow="1">
                <a:tableStyleId>{5C22544A-7EE6-4342-B048-85BDC9FD1C3A}</a:tableStyleId>
              </a:tblPr>
              <a:tblGrid>
                <a:gridCol w="899340">
                  <a:extLst>
                    <a:ext uri="{9D8B030D-6E8A-4147-A177-3AD203B41FA5}">
                      <a16:colId xmlns:a16="http://schemas.microsoft.com/office/drawing/2014/main" val="2631890161"/>
                    </a:ext>
                  </a:extLst>
                </a:gridCol>
                <a:gridCol w="899340">
                  <a:extLst>
                    <a:ext uri="{9D8B030D-6E8A-4147-A177-3AD203B41FA5}">
                      <a16:colId xmlns:a16="http://schemas.microsoft.com/office/drawing/2014/main" val="1155508905"/>
                    </a:ext>
                  </a:extLst>
                </a:gridCol>
                <a:gridCol w="899340">
                  <a:extLst>
                    <a:ext uri="{9D8B030D-6E8A-4147-A177-3AD203B41FA5}">
                      <a16:colId xmlns:a16="http://schemas.microsoft.com/office/drawing/2014/main" val="475890199"/>
                    </a:ext>
                  </a:extLst>
                </a:gridCol>
                <a:gridCol w="899340">
                  <a:extLst>
                    <a:ext uri="{9D8B030D-6E8A-4147-A177-3AD203B41FA5}">
                      <a16:colId xmlns:a16="http://schemas.microsoft.com/office/drawing/2014/main" val="3545289516"/>
                    </a:ext>
                  </a:extLst>
                </a:gridCol>
                <a:gridCol w="899340">
                  <a:extLst>
                    <a:ext uri="{9D8B030D-6E8A-4147-A177-3AD203B41FA5}">
                      <a16:colId xmlns:a16="http://schemas.microsoft.com/office/drawing/2014/main" val="4083842718"/>
                    </a:ext>
                  </a:extLst>
                </a:gridCol>
              </a:tblGrid>
              <a:tr h="407707">
                <a:tc>
                  <a:txBody>
                    <a:bodyPr/>
                    <a:lstStyle/>
                    <a:p>
                      <a:endParaRPr lang="zh-CN" altLang="en-US"/>
                    </a:p>
                  </a:txBody>
                  <a:tcPr/>
                </a:tc>
                <a:tc>
                  <a:txBody>
                    <a:bodyPr/>
                    <a:lstStyle/>
                    <a:p>
                      <a:r>
                        <a:rPr lang="en-US" altLang="zh-CN" dirty="0"/>
                        <a:t>sensor1</a:t>
                      </a:r>
                      <a:endParaRPr lang="zh-CN" altLang="en-US" dirty="0"/>
                    </a:p>
                  </a:txBody>
                  <a:tcPr/>
                </a:tc>
                <a:tc>
                  <a:txBody>
                    <a:bodyPr/>
                    <a:lstStyle/>
                    <a:p>
                      <a:r>
                        <a:rPr lang="en-US" altLang="zh-CN" dirty="0"/>
                        <a:t>sensor2</a:t>
                      </a:r>
                      <a:endParaRPr lang="zh-CN" altLang="en-US" dirty="0"/>
                    </a:p>
                  </a:txBody>
                  <a:tcPr/>
                </a:tc>
                <a:tc>
                  <a:txBody>
                    <a:bodyPr/>
                    <a:lstStyle/>
                    <a:p>
                      <a:r>
                        <a:rPr lang="en-US" altLang="zh-CN" dirty="0"/>
                        <a:t>sensor3</a:t>
                      </a:r>
                      <a:endParaRPr lang="zh-CN" altLang="en-US" dirty="0"/>
                    </a:p>
                  </a:txBody>
                  <a:tcPr/>
                </a:tc>
                <a:tc>
                  <a:txBody>
                    <a:bodyPr/>
                    <a:lstStyle/>
                    <a:p>
                      <a:r>
                        <a:rPr lang="en-US" altLang="zh-CN" dirty="0"/>
                        <a:t>sensor4</a:t>
                      </a:r>
                      <a:endParaRPr lang="zh-CN" altLang="en-US" dirty="0"/>
                    </a:p>
                  </a:txBody>
                  <a:tcPr/>
                </a:tc>
                <a:extLst>
                  <a:ext uri="{0D108BD9-81ED-4DB2-BD59-A6C34878D82A}">
                    <a16:rowId xmlns:a16="http://schemas.microsoft.com/office/drawing/2014/main" val="3378805477"/>
                  </a:ext>
                </a:extLst>
              </a:tr>
              <a:tr h="407707">
                <a:tc>
                  <a:txBody>
                    <a:bodyPr/>
                    <a:lstStyle/>
                    <a:p>
                      <a:r>
                        <a:rPr lang="en-US" altLang="zh-CN" dirty="0"/>
                        <a:t>Time step 1</a:t>
                      </a:r>
                      <a:endParaRPr lang="zh-CN" altLang="en-US" dirty="0"/>
                    </a:p>
                  </a:txBody>
                  <a:tcPr/>
                </a:tc>
                <a:tc>
                  <a:txBody>
                    <a:bodyPr/>
                    <a:lstStyle/>
                    <a:p>
                      <a:r>
                        <a:rPr lang="en-US" altLang="zh-CN" dirty="0"/>
                        <a:t>v11</a:t>
                      </a:r>
                      <a:endParaRPr lang="zh-CN" altLang="en-US" dirty="0"/>
                    </a:p>
                  </a:txBody>
                  <a:tcPr/>
                </a:tc>
                <a:tc>
                  <a:txBody>
                    <a:bodyPr/>
                    <a:lstStyle/>
                    <a:p>
                      <a:r>
                        <a:rPr lang="en-US" altLang="zh-CN" dirty="0"/>
                        <a:t>v12</a:t>
                      </a:r>
                      <a:endParaRPr lang="zh-CN" altLang="en-US" dirty="0"/>
                    </a:p>
                  </a:txBody>
                  <a:tcPr/>
                </a:tc>
                <a:tc>
                  <a:txBody>
                    <a:bodyPr/>
                    <a:lstStyle/>
                    <a:p>
                      <a:r>
                        <a:rPr lang="en-US" altLang="zh-CN" dirty="0"/>
                        <a:t>v13</a:t>
                      </a:r>
                      <a:endParaRPr lang="zh-CN" altLang="en-US" dirty="0"/>
                    </a:p>
                  </a:txBody>
                  <a:tcPr/>
                </a:tc>
                <a:tc>
                  <a:txBody>
                    <a:bodyPr/>
                    <a:lstStyle/>
                    <a:p>
                      <a:r>
                        <a:rPr lang="en-US" altLang="zh-CN" dirty="0"/>
                        <a:t>v14</a:t>
                      </a:r>
                      <a:endParaRPr lang="zh-CN" altLang="en-US" dirty="0"/>
                    </a:p>
                  </a:txBody>
                  <a:tcPr/>
                </a:tc>
                <a:extLst>
                  <a:ext uri="{0D108BD9-81ED-4DB2-BD59-A6C34878D82A}">
                    <a16:rowId xmlns:a16="http://schemas.microsoft.com/office/drawing/2014/main" val="2431035868"/>
                  </a:ext>
                </a:extLst>
              </a:tr>
              <a:tr h="407707">
                <a:tc>
                  <a:txBody>
                    <a:bodyPr/>
                    <a:lstStyle/>
                    <a:p>
                      <a:r>
                        <a:rPr lang="en-US" altLang="zh-CN" dirty="0"/>
                        <a:t>Time step 2</a:t>
                      </a:r>
                      <a:endParaRPr lang="zh-CN" altLang="en-US" dirty="0"/>
                    </a:p>
                  </a:txBody>
                  <a:tcPr/>
                </a:tc>
                <a:tc>
                  <a:txBody>
                    <a:bodyPr/>
                    <a:lstStyle/>
                    <a:p>
                      <a:r>
                        <a:rPr lang="en-US" altLang="zh-CN" dirty="0"/>
                        <a:t>v21</a:t>
                      </a:r>
                      <a:endParaRPr lang="zh-CN" altLang="en-US" dirty="0"/>
                    </a:p>
                  </a:txBody>
                  <a:tcPr/>
                </a:tc>
                <a:tc>
                  <a:txBody>
                    <a:bodyPr/>
                    <a:lstStyle/>
                    <a:p>
                      <a:r>
                        <a:rPr lang="en-US" altLang="zh-CN" dirty="0"/>
                        <a:t>v22</a:t>
                      </a:r>
                      <a:endParaRPr lang="zh-CN" altLang="en-US" dirty="0"/>
                    </a:p>
                  </a:txBody>
                  <a:tcPr/>
                </a:tc>
                <a:tc>
                  <a:txBody>
                    <a:bodyPr/>
                    <a:lstStyle/>
                    <a:p>
                      <a:r>
                        <a:rPr lang="en-US" altLang="zh-CN" dirty="0"/>
                        <a:t>v23</a:t>
                      </a:r>
                      <a:endParaRPr lang="zh-CN" altLang="en-US" dirty="0"/>
                    </a:p>
                  </a:txBody>
                  <a:tcPr/>
                </a:tc>
                <a:tc>
                  <a:txBody>
                    <a:bodyPr/>
                    <a:lstStyle/>
                    <a:p>
                      <a:r>
                        <a:rPr lang="en-US" altLang="zh-CN" dirty="0"/>
                        <a:t>v24</a:t>
                      </a:r>
                      <a:endParaRPr lang="zh-CN" altLang="en-US" dirty="0"/>
                    </a:p>
                  </a:txBody>
                  <a:tcPr/>
                </a:tc>
                <a:extLst>
                  <a:ext uri="{0D108BD9-81ED-4DB2-BD59-A6C34878D82A}">
                    <a16:rowId xmlns:a16="http://schemas.microsoft.com/office/drawing/2014/main" val="3354378750"/>
                  </a:ext>
                </a:extLst>
              </a:tr>
              <a:tr h="407707">
                <a:tc>
                  <a:txBody>
                    <a:bodyPr/>
                    <a:lstStyle/>
                    <a:p>
                      <a:r>
                        <a:rPr lang="en-US" altLang="zh-CN" dirty="0"/>
                        <a:t>Time step 3 </a:t>
                      </a:r>
                      <a:endParaRPr lang="zh-CN" altLang="en-US" dirty="0"/>
                    </a:p>
                  </a:txBody>
                  <a:tcPr/>
                </a:tc>
                <a:tc>
                  <a:txBody>
                    <a:bodyPr/>
                    <a:lstStyle/>
                    <a:p>
                      <a:r>
                        <a:rPr lang="en-US" altLang="zh-CN" dirty="0"/>
                        <a:t>v31</a:t>
                      </a:r>
                      <a:endParaRPr lang="zh-CN" altLang="en-US" dirty="0"/>
                    </a:p>
                  </a:txBody>
                  <a:tcPr/>
                </a:tc>
                <a:tc>
                  <a:txBody>
                    <a:bodyPr/>
                    <a:lstStyle/>
                    <a:p>
                      <a:r>
                        <a:rPr lang="en-US" altLang="zh-CN" dirty="0"/>
                        <a:t>v32</a:t>
                      </a:r>
                      <a:endParaRPr lang="zh-CN" altLang="en-US" dirty="0"/>
                    </a:p>
                  </a:txBody>
                  <a:tcPr/>
                </a:tc>
                <a:tc>
                  <a:txBody>
                    <a:bodyPr/>
                    <a:lstStyle/>
                    <a:p>
                      <a:r>
                        <a:rPr lang="en-US" altLang="zh-CN" dirty="0"/>
                        <a:t>v33</a:t>
                      </a:r>
                      <a:endParaRPr lang="zh-CN" altLang="en-US" dirty="0"/>
                    </a:p>
                  </a:txBody>
                  <a:tcPr/>
                </a:tc>
                <a:tc>
                  <a:txBody>
                    <a:bodyPr/>
                    <a:lstStyle/>
                    <a:p>
                      <a:r>
                        <a:rPr lang="en-US" altLang="zh-CN" dirty="0"/>
                        <a:t>v34</a:t>
                      </a:r>
                      <a:endParaRPr lang="zh-CN" altLang="en-US" dirty="0"/>
                    </a:p>
                  </a:txBody>
                  <a:tcPr/>
                </a:tc>
                <a:extLst>
                  <a:ext uri="{0D108BD9-81ED-4DB2-BD59-A6C34878D82A}">
                    <a16:rowId xmlns:a16="http://schemas.microsoft.com/office/drawing/2014/main" val="4171201628"/>
                  </a:ext>
                </a:extLst>
              </a:tr>
              <a:tr h="407707">
                <a:tc>
                  <a:txBody>
                    <a:bodyPr/>
                    <a:lstStyle/>
                    <a:p>
                      <a:r>
                        <a:rPr lang="en-US" altLang="zh-CN" dirty="0"/>
                        <a:t>…</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625731568"/>
                  </a:ext>
                </a:extLst>
              </a:tr>
              <a:tr h="407707">
                <a:tc>
                  <a:txBody>
                    <a:bodyPr/>
                    <a:lstStyle/>
                    <a:p>
                      <a:r>
                        <a:rPr lang="en-US" altLang="zh-CN" dirty="0"/>
                        <a:t>…</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609846671"/>
                  </a:ext>
                </a:extLst>
              </a:tr>
              <a:tr h="407707">
                <a:tc>
                  <a:txBody>
                    <a:bodyPr/>
                    <a:lstStyle/>
                    <a:p>
                      <a:r>
                        <a:rPr lang="en-US" altLang="zh-CN" dirty="0"/>
                        <a:t>…</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991850997"/>
                  </a:ext>
                </a:extLst>
              </a:tr>
            </a:tbl>
          </a:graphicData>
        </a:graphic>
      </p:graphicFrame>
      <p:pic>
        <p:nvPicPr>
          <p:cNvPr id="7" name="图片 6">
            <a:extLst>
              <a:ext uri="{FF2B5EF4-FFF2-40B4-BE49-F238E27FC236}">
                <a16:creationId xmlns:a16="http://schemas.microsoft.com/office/drawing/2014/main" id="{07E1FCDD-103F-488D-A56A-57E08F2CB3C3}"/>
              </a:ext>
            </a:extLst>
          </p:cNvPr>
          <p:cNvPicPr>
            <a:picLocks noChangeAspect="1"/>
          </p:cNvPicPr>
          <p:nvPr/>
        </p:nvPicPr>
        <p:blipFill>
          <a:blip r:embed="rId2"/>
          <a:stretch>
            <a:fillRect/>
          </a:stretch>
        </p:blipFill>
        <p:spPr>
          <a:xfrm>
            <a:off x="6493216" y="2094565"/>
            <a:ext cx="5154699" cy="3086322"/>
          </a:xfrm>
          <a:prstGeom prst="rect">
            <a:avLst/>
          </a:prstGeom>
        </p:spPr>
      </p:pic>
      <p:sp>
        <p:nvSpPr>
          <p:cNvPr id="3" name="文本框 2">
            <a:extLst>
              <a:ext uri="{FF2B5EF4-FFF2-40B4-BE49-F238E27FC236}">
                <a16:creationId xmlns:a16="http://schemas.microsoft.com/office/drawing/2014/main" id="{DFB683D6-6E71-4368-8878-55167583F972}"/>
              </a:ext>
            </a:extLst>
          </p:cNvPr>
          <p:cNvSpPr txBox="1"/>
          <p:nvPr/>
        </p:nvSpPr>
        <p:spPr>
          <a:xfrm>
            <a:off x="730624" y="1519045"/>
            <a:ext cx="4496700" cy="369332"/>
          </a:xfrm>
          <a:prstGeom prst="rect">
            <a:avLst/>
          </a:prstGeom>
          <a:noFill/>
        </p:spPr>
        <p:txBody>
          <a:bodyPr wrap="square" rtlCol="0">
            <a:spAutoFit/>
          </a:bodyPr>
          <a:lstStyle/>
          <a:p>
            <a:r>
              <a:rPr lang="zh-CN" altLang="en-US" dirty="0"/>
              <a:t>速度矩阵</a:t>
            </a:r>
          </a:p>
        </p:txBody>
      </p:sp>
      <p:sp>
        <p:nvSpPr>
          <p:cNvPr id="5" name="文本框 4">
            <a:extLst>
              <a:ext uri="{FF2B5EF4-FFF2-40B4-BE49-F238E27FC236}">
                <a16:creationId xmlns:a16="http://schemas.microsoft.com/office/drawing/2014/main" id="{5EDA2233-B2D2-449B-B83D-EDAC21A07549}"/>
              </a:ext>
            </a:extLst>
          </p:cNvPr>
          <p:cNvSpPr txBox="1"/>
          <p:nvPr/>
        </p:nvSpPr>
        <p:spPr>
          <a:xfrm>
            <a:off x="6403569" y="1604867"/>
            <a:ext cx="3299791" cy="369332"/>
          </a:xfrm>
          <a:prstGeom prst="rect">
            <a:avLst/>
          </a:prstGeom>
          <a:noFill/>
        </p:spPr>
        <p:txBody>
          <a:bodyPr wrap="square" rtlCol="0">
            <a:spAutoFit/>
          </a:bodyPr>
          <a:lstStyle/>
          <a:p>
            <a:r>
              <a:rPr lang="zh-CN" altLang="en-US" dirty="0"/>
              <a:t>距离矩阵</a:t>
            </a:r>
          </a:p>
        </p:txBody>
      </p:sp>
    </p:spTree>
    <p:extLst>
      <p:ext uri="{BB962C8B-B14F-4D97-AF65-F5344CB8AC3E}">
        <p14:creationId xmlns:p14="http://schemas.microsoft.com/office/powerpoint/2010/main" val="16279740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435E57-ADDB-4D7E-B696-9371F57014B1}"/>
              </a:ext>
            </a:extLst>
          </p:cNvPr>
          <p:cNvSpPr>
            <a:spLocks noGrp="1"/>
          </p:cNvSpPr>
          <p:nvPr>
            <p:ph type="title"/>
          </p:nvPr>
        </p:nvSpPr>
        <p:spPr/>
        <p:txBody>
          <a:bodyPr/>
          <a:lstStyle/>
          <a:p>
            <a:endParaRPr lang="zh-CN" altLang="en-US" dirty="0"/>
          </a:p>
        </p:txBody>
      </p:sp>
      <p:pic>
        <p:nvPicPr>
          <p:cNvPr id="4" name="内容占位符 3">
            <a:extLst>
              <a:ext uri="{FF2B5EF4-FFF2-40B4-BE49-F238E27FC236}">
                <a16:creationId xmlns:a16="http://schemas.microsoft.com/office/drawing/2014/main" id="{1486D8BC-AD92-4BB6-A36E-F4ADCB095FD4}"/>
              </a:ext>
            </a:extLst>
          </p:cNvPr>
          <p:cNvPicPr>
            <a:picLocks noGrp="1" noChangeAspect="1"/>
          </p:cNvPicPr>
          <p:nvPr>
            <p:ph idx="1"/>
          </p:nvPr>
        </p:nvPicPr>
        <p:blipFill>
          <a:blip r:embed="rId2"/>
          <a:stretch>
            <a:fillRect/>
          </a:stretch>
        </p:blipFill>
        <p:spPr>
          <a:xfrm>
            <a:off x="259743" y="1690687"/>
            <a:ext cx="5695989" cy="4582137"/>
          </a:xfrm>
          <a:prstGeom prst="rect">
            <a:avLst/>
          </a:prstGeom>
        </p:spPr>
      </p:pic>
      <p:pic>
        <p:nvPicPr>
          <p:cNvPr id="5" name="图片 4">
            <a:extLst>
              <a:ext uri="{FF2B5EF4-FFF2-40B4-BE49-F238E27FC236}">
                <a16:creationId xmlns:a16="http://schemas.microsoft.com/office/drawing/2014/main" id="{8ABE754C-1D0B-4953-9A07-FEEBE955C5FC}"/>
              </a:ext>
            </a:extLst>
          </p:cNvPr>
          <p:cNvPicPr>
            <a:picLocks noChangeAspect="1"/>
          </p:cNvPicPr>
          <p:nvPr/>
        </p:nvPicPr>
        <p:blipFill>
          <a:blip r:embed="rId3"/>
          <a:stretch>
            <a:fillRect/>
          </a:stretch>
        </p:blipFill>
        <p:spPr>
          <a:xfrm>
            <a:off x="6095999" y="1548676"/>
            <a:ext cx="5578233" cy="4724149"/>
          </a:xfrm>
          <a:prstGeom prst="rect">
            <a:avLst/>
          </a:prstGeom>
        </p:spPr>
      </p:pic>
    </p:spTree>
    <p:extLst>
      <p:ext uri="{BB962C8B-B14F-4D97-AF65-F5344CB8AC3E}">
        <p14:creationId xmlns:p14="http://schemas.microsoft.com/office/powerpoint/2010/main" val="12953369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3CC42-09F1-4674-A3F7-0740215B5E98}"/>
              </a:ext>
            </a:extLst>
          </p:cNvPr>
          <p:cNvSpPr>
            <a:spLocks noGrp="1"/>
          </p:cNvSpPr>
          <p:nvPr>
            <p:ph type="title"/>
          </p:nvPr>
        </p:nvSpPr>
        <p:spPr/>
        <p:txBody>
          <a:bodyPr/>
          <a:lstStyle/>
          <a:p>
            <a:r>
              <a:rPr lang="en-US" altLang="zh-CN" dirty="0"/>
              <a:t>GCN</a:t>
            </a:r>
            <a:endParaRPr lang="zh-CN" altLang="en-US" dirty="0"/>
          </a:p>
        </p:txBody>
      </p:sp>
      <p:pic>
        <p:nvPicPr>
          <p:cNvPr id="4" name="内容占位符 3">
            <a:extLst>
              <a:ext uri="{FF2B5EF4-FFF2-40B4-BE49-F238E27FC236}">
                <a16:creationId xmlns:a16="http://schemas.microsoft.com/office/drawing/2014/main" id="{820B9D7D-2883-4C33-B5ED-14FA6FD99017}"/>
              </a:ext>
            </a:extLst>
          </p:cNvPr>
          <p:cNvPicPr>
            <a:picLocks noGrp="1" noChangeAspect="1"/>
          </p:cNvPicPr>
          <p:nvPr>
            <p:ph idx="1"/>
          </p:nvPr>
        </p:nvPicPr>
        <p:blipFill>
          <a:blip r:embed="rId2"/>
          <a:stretch>
            <a:fillRect/>
          </a:stretch>
        </p:blipFill>
        <p:spPr>
          <a:xfrm>
            <a:off x="510628" y="2110626"/>
            <a:ext cx="4785775" cy="1318374"/>
          </a:xfrm>
          <a:prstGeom prst="rect">
            <a:avLst/>
          </a:prstGeom>
        </p:spPr>
      </p:pic>
      <p:pic>
        <p:nvPicPr>
          <p:cNvPr id="5" name="图片 4">
            <a:extLst>
              <a:ext uri="{FF2B5EF4-FFF2-40B4-BE49-F238E27FC236}">
                <a16:creationId xmlns:a16="http://schemas.microsoft.com/office/drawing/2014/main" id="{0CF8CE10-3544-45B9-901E-A2A8911633B8}"/>
              </a:ext>
            </a:extLst>
          </p:cNvPr>
          <p:cNvPicPr>
            <a:picLocks noChangeAspect="1"/>
          </p:cNvPicPr>
          <p:nvPr/>
        </p:nvPicPr>
        <p:blipFill>
          <a:blip r:embed="rId3"/>
          <a:stretch>
            <a:fillRect/>
          </a:stretch>
        </p:blipFill>
        <p:spPr>
          <a:xfrm>
            <a:off x="5494639" y="96966"/>
            <a:ext cx="5859161" cy="3587798"/>
          </a:xfrm>
          <a:prstGeom prst="rect">
            <a:avLst/>
          </a:prstGeom>
        </p:spPr>
      </p:pic>
      <p:pic>
        <p:nvPicPr>
          <p:cNvPr id="6" name="图片 5">
            <a:extLst>
              <a:ext uri="{FF2B5EF4-FFF2-40B4-BE49-F238E27FC236}">
                <a16:creationId xmlns:a16="http://schemas.microsoft.com/office/drawing/2014/main" id="{096F0D5D-A509-45D6-B2D3-C142EFEBC7EB}"/>
              </a:ext>
            </a:extLst>
          </p:cNvPr>
          <p:cNvPicPr>
            <a:picLocks noChangeAspect="1"/>
          </p:cNvPicPr>
          <p:nvPr/>
        </p:nvPicPr>
        <p:blipFill>
          <a:blip r:embed="rId4"/>
          <a:stretch>
            <a:fillRect/>
          </a:stretch>
        </p:blipFill>
        <p:spPr>
          <a:xfrm>
            <a:off x="5638779" y="3684764"/>
            <a:ext cx="5715021" cy="3131612"/>
          </a:xfrm>
          <a:prstGeom prst="rect">
            <a:avLst/>
          </a:prstGeom>
        </p:spPr>
      </p:pic>
    </p:spTree>
    <p:extLst>
      <p:ext uri="{BB962C8B-B14F-4D97-AF65-F5344CB8AC3E}">
        <p14:creationId xmlns:p14="http://schemas.microsoft.com/office/powerpoint/2010/main" val="6738535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22FB2C49-951D-4F17-89D4-9B3B525B720C}"/>
              </a:ext>
            </a:extLst>
          </p:cNvPr>
          <p:cNvPicPr>
            <a:picLocks noGrp="1" noChangeAspect="1"/>
          </p:cNvPicPr>
          <p:nvPr>
            <p:ph idx="1"/>
          </p:nvPr>
        </p:nvPicPr>
        <p:blipFill>
          <a:blip r:embed="rId2"/>
          <a:stretch>
            <a:fillRect/>
          </a:stretch>
        </p:blipFill>
        <p:spPr>
          <a:xfrm>
            <a:off x="725079" y="605864"/>
            <a:ext cx="5053553" cy="5456104"/>
          </a:xfrm>
          <a:prstGeom prst="rect">
            <a:avLst/>
          </a:prstGeom>
        </p:spPr>
      </p:pic>
      <p:pic>
        <p:nvPicPr>
          <p:cNvPr id="5" name="图片 4">
            <a:extLst>
              <a:ext uri="{FF2B5EF4-FFF2-40B4-BE49-F238E27FC236}">
                <a16:creationId xmlns:a16="http://schemas.microsoft.com/office/drawing/2014/main" id="{4A8FCF33-6D0D-4D9A-9EAA-4F3D435F42F6}"/>
              </a:ext>
            </a:extLst>
          </p:cNvPr>
          <p:cNvPicPr>
            <a:picLocks noChangeAspect="1"/>
          </p:cNvPicPr>
          <p:nvPr/>
        </p:nvPicPr>
        <p:blipFill>
          <a:blip r:embed="rId3"/>
          <a:stretch>
            <a:fillRect/>
          </a:stretch>
        </p:blipFill>
        <p:spPr>
          <a:xfrm>
            <a:off x="5651365" y="2726980"/>
            <a:ext cx="5434558" cy="3334988"/>
          </a:xfrm>
          <a:prstGeom prst="rect">
            <a:avLst/>
          </a:prstGeom>
        </p:spPr>
      </p:pic>
    </p:spTree>
    <p:extLst>
      <p:ext uri="{BB962C8B-B14F-4D97-AF65-F5344CB8AC3E}">
        <p14:creationId xmlns:p14="http://schemas.microsoft.com/office/powerpoint/2010/main" val="4184277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0B673-CB6E-4782-8F16-BF8332E72D5F}"/>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DB8BA05E-73D2-4D12-A42B-B03D09F8D69F}"/>
              </a:ext>
            </a:extLst>
          </p:cNvPr>
          <p:cNvPicPr>
            <a:picLocks noGrp="1" noChangeAspect="1"/>
          </p:cNvPicPr>
          <p:nvPr>
            <p:ph idx="1"/>
          </p:nvPr>
        </p:nvPicPr>
        <p:blipFill>
          <a:blip r:embed="rId2"/>
          <a:stretch>
            <a:fillRect/>
          </a:stretch>
        </p:blipFill>
        <p:spPr>
          <a:xfrm>
            <a:off x="838200" y="1835052"/>
            <a:ext cx="4815933" cy="4351338"/>
          </a:xfrm>
          <a:prstGeom prst="rect">
            <a:avLst/>
          </a:prstGeom>
        </p:spPr>
      </p:pic>
    </p:spTree>
    <p:extLst>
      <p:ext uri="{BB962C8B-B14F-4D97-AF65-F5344CB8AC3E}">
        <p14:creationId xmlns:p14="http://schemas.microsoft.com/office/powerpoint/2010/main" val="21573793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B8AA40-8324-4543-AEAB-675020C6EEF4}"/>
              </a:ext>
            </a:extLst>
          </p:cNvPr>
          <p:cNvSpPr>
            <a:spLocks noGrp="1"/>
          </p:cNvSpPr>
          <p:nvPr>
            <p:ph type="title"/>
          </p:nvPr>
        </p:nvSpPr>
        <p:spPr/>
        <p:txBody>
          <a:bodyPr>
            <a:normAutofit/>
          </a:bodyPr>
          <a:lstStyle/>
          <a:p>
            <a:r>
              <a:rPr lang="zh-CN" altLang="en-US" sz="3200" b="1" dirty="0"/>
              <a:t>利用</a:t>
            </a:r>
            <a:r>
              <a:rPr lang="en-US" altLang="zh-CN" sz="3200" b="1" dirty="0"/>
              <a:t>Chebyshev</a:t>
            </a:r>
            <a:r>
              <a:rPr lang="zh-CN" altLang="en-US" sz="3200" b="1" dirty="0"/>
              <a:t>多项式作为卷积核</a:t>
            </a:r>
            <a:endParaRPr lang="zh-CN" altLang="en-US" sz="3200" dirty="0"/>
          </a:p>
        </p:txBody>
      </p:sp>
      <p:pic>
        <p:nvPicPr>
          <p:cNvPr id="4" name="内容占位符 3">
            <a:extLst>
              <a:ext uri="{FF2B5EF4-FFF2-40B4-BE49-F238E27FC236}">
                <a16:creationId xmlns:a16="http://schemas.microsoft.com/office/drawing/2014/main" id="{56B27B7F-281A-4802-A8D5-25DFB78C767A}"/>
              </a:ext>
            </a:extLst>
          </p:cNvPr>
          <p:cNvPicPr>
            <a:picLocks noGrp="1" noChangeAspect="1"/>
          </p:cNvPicPr>
          <p:nvPr>
            <p:ph idx="1"/>
          </p:nvPr>
        </p:nvPicPr>
        <p:blipFill>
          <a:blip r:embed="rId2"/>
          <a:stretch>
            <a:fillRect/>
          </a:stretch>
        </p:blipFill>
        <p:spPr>
          <a:xfrm>
            <a:off x="759300" y="1797345"/>
            <a:ext cx="5224706" cy="4351338"/>
          </a:xfrm>
          <a:prstGeom prst="rect">
            <a:avLst/>
          </a:prstGeom>
        </p:spPr>
      </p:pic>
      <p:pic>
        <p:nvPicPr>
          <p:cNvPr id="5" name="图片 4">
            <a:extLst>
              <a:ext uri="{FF2B5EF4-FFF2-40B4-BE49-F238E27FC236}">
                <a16:creationId xmlns:a16="http://schemas.microsoft.com/office/drawing/2014/main" id="{F1C156CD-E72D-473B-A370-E0333ACF237D}"/>
              </a:ext>
            </a:extLst>
          </p:cNvPr>
          <p:cNvPicPr>
            <a:picLocks noChangeAspect="1"/>
          </p:cNvPicPr>
          <p:nvPr/>
        </p:nvPicPr>
        <p:blipFill>
          <a:blip r:embed="rId3"/>
          <a:stretch>
            <a:fillRect/>
          </a:stretch>
        </p:blipFill>
        <p:spPr>
          <a:xfrm>
            <a:off x="6207996" y="1149866"/>
            <a:ext cx="5733246" cy="5386527"/>
          </a:xfrm>
          <a:prstGeom prst="rect">
            <a:avLst/>
          </a:prstGeom>
        </p:spPr>
      </p:pic>
    </p:spTree>
    <p:extLst>
      <p:ext uri="{BB962C8B-B14F-4D97-AF65-F5344CB8AC3E}">
        <p14:creationId xmlns:p14="http://schemas.microsoft.com/office/powerpoint/2010/main" val="31090680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89641-7720-4D2E-86A3-8AB314AADCBF}"/>
              </a:ext>
            </a:extLst>
          </p:cNvPr>
          <p:cNvSpPr>
            <a:spLocks noGrp="1"/>
          </p:cNvSpPr>
          <p:nvPr>
            <p:ph type="title"/>
          </p:nvPr>
        </p:nvSpPr>
        <p:spPr/>
        <p:txBody>
          <a:bodyPr/>
          <a:lstStyle/>
          <a:p>
            <a:endParaRPr lang="zh-CN" altLang="en-US" dirty="0"/>
          </a:p>
        </p:txBody>
      </p:sp>
      <p:pic>
        <p:nvPicPr>
          <p:cNvPr id="4" name="内容占位符 3">
            <a:extLst>
              <a:ext uri="{FF2B5EF4-FFF2-40B4-BE49-F238E27FC236}">
                <a16:creationId xmlns:a16="http://schemas.microsoft.com/office/drawing/2014/main" id="{5978136A-4252-4AF4-A5C3-56941E1F53E7}"/>
              </a:ext>
            </a:extLst>
          </p:cNvPr>
          <p:cNvPicPr>
            <a:picLocks noGrp="1" noChangeAspect="1"/>
          </p:cNvPicPr>
          <p:nvPr>
            <p:ph idx="1"/>
          </p:nvPr>
        </p:nvPicPr>
        <p:blipFill>
          <a:blip r:embed="rId2"/>
          <a:stretch>
            <a:fillRect/>
          </a:stretch>
        </p:blipFill>
        <p:spPr>
          <a:xfrm>
            <a:off x="838200" y="1853905"/>
            <a:ext cx="5169381" cy="3726763"/>
          </a:xfrm>
          <a:prstGeom prst="rect">
            <a:avLst/>
          </a:prstGeom>
        </p:spPr>
      </p:pic>
      <p:pic>
        <p:nvPicPr>
          <p:cNvPr id="5" name="图片 4">
            <a:extLst>
              <a:ext uri="{FF2B5EF4-FFF2-40B4-BE49-F238E27FC236}">
                <a16:creationId xmlns:a16="http://schemas.microsoft.com/office/drawing/2014/main" id="{CE5EEDC8-F704-4176-81EB-E2C007E33FFE}"/>
              </a:ext>
            </a:extLst>
          </p:cNvPr>
          <p:cNvPicPr>
            <a:picLocks noChangeAspect="1"/>
          </p:cNvPicPr>
          <p:nvPr/>
        </p:nvPicPr>
        <p:blipFill>
          <a:blip r:embed="rId3"/>
          <a:stretch>
            <a:fillRect/>
          </a:stretch>
        </p:blipFill>
        <p:spPr>
          <a:xfrm>
            <a:off x="6096000" y="1690688"/>
            <a:ext cx="5013110" cy="4031935"/>
          </a:xfrm>
          <a:prstGeom prst="rect">
            <a:avLst/>
          </a:prstGeom>
        </p:spPr>
      </p:pic>
    </p:spTree>
    <p:extLst>
      <p:ext uri="{BB962C8B-B14F-4D97-AF65-F5344CB8AC3E}">
        <p14:creationId xmlns:p14="http://schemas.microsoft.com/office/powerpoint/2010/main" val="4163014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CBA5C-FEE0-43D7-88F9-2707A3028DBD}"/>
              </a:ext>
            </a:extLst>
          </p:cNvPr>
          <p:cNvSpPr>
            <a:spLocks noGrp="1"/>
          </p:cNvSpPr>
          <p:nvPr>
            <p:ph type="title"/>
          </p:nvPr>
        </p:nvSpPr>
        <p:spPr/>
        <p:txBody>
          <a:bodyPr/>
          <a:lstStyle/>
          <a:p>
            <a:r>
              <a:rPr lang="zh-CN" altLang="en-US" dirty="0"/>
              <a:t>参数共享</a:t>
            </a:r>
          </a:p>
        </p:txBody>
      </p:sp>
      <p:pic>
        <p:nvPicPr>
          <p:cNvPr id="4" name="内容占位符 3">
            <a:extLst>
              <a:ext uri="{FF2B5EF4-FFF2-40B4-BE49-F238E27FC236}">
                <a16:creationId xmlns:a16="http://schemas.microsoft.com/office/drawing/2014/main" id="{7B5AD5E0-E718-4830-A9E9-D4FB8B5A8416}"/>
              </a:ext>
            </a:extLst>
          </p:cNvPr>
          <p:cNvPicPr>
            <a:picLocks noGrp="1" noChangeAspect="1"/>
          </p:cNvPicPr>
          <p:nvPr>
            <p:ph idx="1"/>
          </p:nvPr>
        </p:nvPicPr>
        <p:blipFill>
          <a:blip r:embed="rId2"/>
          <a:stretch>
            <a:fillRect/>
          </a:stretch>
        </p:blipFill>
        <p:spPr>
          <a:xfrm>
            <a:off x="0" y="1941801"/>
            <a:ext cx="5728567" cy="2318706"/>
          </a:xfrm>
          <a:prstGeom prst="rect">
            <a:avLst/>
          </a:prstGeom>
        </p:spPr>
      </p:pic>
      <p:pic>
        <p:nvPicPr>
          <p:cNvPr id="5" name="图片 4">
            <a:extLst>
              <a:ext uri="{FF2B5EF4-FFF2-40B4-BE49-F238E27FC236}">
                <a16:creationId xmlns:a16="http://schemas.microsoft.com/office/drawing/2014/main" id="{AA1BF9A7-1648-47E9-8C72-A9DA79AA34C2}"/>
              </a:ext>
            </a:extLst>
          </p:cNvPr>
          <p:cNvPicPr>
            <a:picLocks noChangeAspect="1"/>
          </p:cNvPicPr>
          <p:nvPr/>
        </p:nvPicPr>
        <p:blipFill>
          <a:blip r:embed="rId3"/>
          <a:stretch>
            <a:fillRect/>
          </a:stretch>
        </p:blipFill>
        <p:spPr>
          <a:xfrm>
            <a:off x="6218354" y="725864"/>
            <a:ext cx="5793229" cy="5894864"/>
          </a:xfrm>
          <a:prstGeom prst="rect">
            <a:avLst/>
          </a:prstGeom>
        </p:spPr>
      </p:pic>
    </p:spTree>
    <p:extLst>
      <p:ext uri="{BB962C8B-B14F-4D97-AF65-F5344CB8AC3E}">
        <p14:creationId xmlns:p14="http://schemas.microsoft.com/office/powerpoint/2010/main" val="2511603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BD231F-90D7-4D68-8C7F-CDFB8687B777}"/>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6B5AEEB6-F7C0-4A93-A099-3034B1D6DF21}"/>
              </a:ext>
            </a:extLst>
          </p:cNvPr>
          <p:cNvPicPr>
            <a:picLocks noGrp="1" noChangeAspect="1"/>
          </p:cNvPicPr>
          <p:nvPr>
            <p:ph idx="1"/>
          </p:nvPr>
        </p:nvPicPr>
        <p:blipFill>
          <a:blip r:embed="rId2"/>
          <a:stretch>
            <a:fillRect/>
          </a:stretch>
        </p:blipFill>
        <p:spPr>
          <a:xfrm>
            <a:off x="693854" y="1769064"/>
            <a:ext cx="5129355" cy="4351338"/>
          </a:xfrm>
          <a:prstGeom prst="rect">
            <a:avLst/>
          </a:prstGeom>
        </p:spPr>
      </p:pic>
      <p:pic>
        <p:nvPicPr>
          <p:cNvPr id="5" name="图片 4">
            <a:extLst>
              <a:ext uri="{FF2B5EF4-FFF2-40B4-BE49-F238E27FC236}">
                <a16:creationId xmlns:a16="http://schemas.microsoft.com/office/drawing/2014/main" id="{252CE4AE-AAE8-462A-B80B-17BBAEE76418}"/>
              </a:ext>
            </a:extLst>
          </p:cNvPr>
          <p:cNvPicPr>
            <a:picLocks noChangeAspect="1"/>
          </p:cNvPicPr>
          <p:nvPr/>
        </p:nvPicPr>
        <p:blipFill>
          <a:blip r:embed="rId3"/>
          <a:stretch>
            <a:fillRect/>
          </a:stretch>
        </p:blipFill>
        <p:spPr>
          <a:xfrm>
            <a:off x="6316445" y="1819791"/>
            <a:ext cx="5037355" cy="4673084"/>
          </a:xfrm>
          <a:prstGeom prst="rect">
            <a:avLst/>
          </a:prstGeom>
        </p:spPr>
      </p:pic>
    </p:spTree>
    <p:extLst>
      <p:ext uri="{BB962C8B-B14F-4D97-AF65-F5344CB8AC3E}">
        <p14:creationId xmlns:p14="http://schemas.microsoft.com/office/powerpoint/2010/main" val="4143201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66C80-1F18-4F34-9A1A-01AA0EDB2974}"/>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58D739CB-BDF7-4FD4-BB39-82580464EAA5}"/>
              </a:ext>
            </a:extLst>
          </p:cNvPr>
          <p:cNvPicPr>
            <a:picLocks noGrp="1" noChangeAspect="1"/>
          </p:cNvPicPr>
          <p:nvPr>
            <p:ph idx="1"/>
          </p:nvPr>
        </p:nvPicPr>
        <p:blipFill>
          <a:blip r:embed="rId2"/>
          <a:stretch>
            <a:fillRect/>
          </a:stretch>
        </p:blipFill>
        <p:spPr>
          <a:xfrm>
            <a:off x="838201" y="2674554"/>
            <a:ext cx="5284736" cy="1228143"/>
          </a:xfrm>
          <a:prstGeom prst="rect">
            <a:avLst/>
          </a:prstGeom>
        </p:spPr>
      </p:pic>
      <p:pic>
        <p:nvPicPr>
          <p:cNvPr id="5" name="图片 4">
            <a:extLst>
              <a:ext uri="{FF2B5EF4-FFF2-40B4-BE49-F238E27FC236}">
                <a16:creationId xmlns:a16="http://schemas.microsoft.com/office/drawing/2014/main" id="{8BFD2BF6-4DCD-4BC8-A043-95807C89CD92}"/>
              </a:ext>
            </a:extLst>
          </p:cNvPr>
          <p:cNvPicPr>
            <a:picLocks noChangeAspect="1"/>
          </p:cNvPicPr>
          <p:nvPr/>
        </p:nvPicPr>
        <p:blipFill>
          <a:blip r:embed="rId3"/>
          <a:stretch>
            <a:fillRect/>
          </a:stretch>
        </p:blipFill>
        <p:spPr>
          <a:xfrm>
            <a:off x="6808030" y="282804"/>
            <a:ext cx="5284736" cy="6491264"/>
          </a:xfrm>
          <a:prstGeom prst="rect">
            <a:avLst/>
          </a:prstGeom>
        </p:spPr>
      </p:pic>
    </p:spTree>
    <p:extLst>
      <p:ext uri="{BB962C8B-B14F-4D97-AF65-F5344CB8AC3E}">
        <p14:creationId xmlns:p14="http://schemas.microsoft.com/office/powerpoint/2010/main" val="337566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FD89F-2C52-4BEE-9A60-3DCC69EDE579}"/>
              </a:ext>
            </a:extLst>
          </p:cNvPr>
          <p:cNvSpPr>
            <a:spLocks noGrp="1"/>
          </p:cNvSpPr>
          <p:nvPr>
            <p:ph type="title"/>
          </p:nvPr>
        </p:nvSpPr>
        <p:spPr/>
        <p:txBody>
          <a:bodyPr/>
          <a:lstStyle/>
          <a:p>
            <a:r>
              <a:rPr lang="zh-CN" altLang="en-US" dirty="0"/>
              <a:t>数据集</a:t>
            </a:r>
            <a:r>
              <a:rPr lang="en-US" altLang="zh-CN" dirty="0"/>
              <a:t>-</a:t>
            </a:r>
            <a:r>
              <a:rPr lang="zh-CN" altLang="en-US" dirty="0"/>
              <a:t>预处理</a:t>
            </a:r>
          </a:p>
        </p:txBody>
      </p:sp>
      <p:sp>
        <p:nvSpPr>
          <p:cNvPr id="8" name="内容占位符 7">
            <a:extLst>
              <a:ext uri="{FF2B5EF4-FFF2-40B4-BE49-F238E27FC236}">
                <a16:creationId xmlns:a16="http://schemas.microsoft.com/office/drawing/2014/main" id="{8F5A3E43-C460-4B3B-91B4-BF38F8EE9430}"/>
              </a:ext>
            </a:extLst>
          </p:cNvPr>
          <p:cNvSpPr>
            <a:spLocks noGrp="1"/>
          </p:cNvSpPr>
          <p:nvPr>
            <p:ph idx="1"/>
          </p:nvPr>
        </p:nvSpPr>
        <p:spPr/>
        <p:txBody>
          <a:bodyPr/>
          <a:lstStyle/>
          <a:p>
            <a:r>
              <a:rPr lang="zh-CN" altLang="en-US" dirty="0"/>
              <a:t>速度使用</a:t>
            </a:r>
            <a:r>
              <a:rPr lang="en-US" altLang="zh-CN" dirty="0"/>
              <a:t>z-score </a:t>
            </a:r>
            <a:r>
              <a:rPr lang="zh-CN" altLang="en-US" dirty="0"/>
              <a:t>归一化：</a:t>
            </a:r>
            <a:endParaRPr lang="en-US" altLang="zh-CN" dirty="0"/>
          </a:p>
          <a:p>
            <a:endParaRPr lang="en-US" altLang="zh-CN" dirty="0"/>
          </a:p>
          <a:p>
            <a:endParaRPr lang="en-US" altLang="zh-CN" dirty="0"/>
          </a:p>
          <a:p>
            <a:endParaRPr lang="en-US" altLang="zh-CN" dirty="0"/>
          </a:p>
          <a:p>
            <a:r>
              <a:rPr lang="zh-CN" altLang="en-US" dirty="0"/>
              <a:t>对距离处理，作为边的权重：</a:t>
            </a:r>
          </a:p>
        </p:txBody>
      </p:sp>
      <p:pic>
        <p:nvPicPr>
          <p:cNvPr id="10" name="图片 9">
            <a:extLst>
              <a:ext uri="{FF2B5EF4-FFF2-40B4-BE49-F238E27FC236}">
                <a16:creationId xmlns:a16="http://schemas.microsoft.com/office/drawing/2014/main" id="{7D60840E-091B-4E81-AB87-6144D1A29CA3}"/>
              </a:ext>
            </a:extLst>
          </p:cNvPr>
          <p:cNvPicPr>
            <a:picLocks noChangeAspect="1"/>
          </p:cNvPicPr>
          <p:nvPr/>
        </p:nvPicPr>
        <p:blipFill>
          <a:blip r:embed="rId3"/>
          <a:stretch>
            <a:fillRect/>
          </a:stretch>
        </p:blipFill>
        <p:spPr>
          <a:xfrm>
            <a:off x="2660164" y="2600599"/>
            <a:ext cx="1309408" cy="828401"/>
          </a:xfrm>
          <a:prstGeom prst="rect">
            <a:avLst/>
          </a:prstGeom>
        </p:spPr>
      </p:pic>
      <p:pic>
        <p:nvPicPr>
          <p:cNvPr id="12" name="图片 11">
            <a:extLst>
              <a:ext uri="{FF2B5EF4-FFF2-40B4-BE49-F238E27FC236}">
                <a16:creationId xmlns:a16="http://schemas.microsoft.com/office/drawing/2014/main" id="{59C0202E-5688-4B41-A26F-6A76072DA0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430" y="4757442"/>
            <a:ext cx="6713802" cy="1524132"/>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52A736F-E798-40B0-AB01-474138041B57}"/>
                  </a:ext>
                </a:extLst>
              </p:cNvPr>
              <p:cNvSpPr txBox="1"/>
              <p:nvPr/>
            </p:nvSpPr>
            <p:spPr>
              <a:xfrm>
                <a:off x="6096000" y="2892996"/>
                <a:ext cx="3162748" cy="369332"/>
              </a:xfrm>
              <a:prstGeom prst="rect">
                <a:avLst/>
              </a:prstGeom>
              <a:noFill/>
            </p:spPr>
            <p:txBody>
              <a:bodyPr wrap="square" rtlCol="0">
                <a:spAutoFit/>
              </a:bodyPr>
              <a:lstStyle/>
              <a:p>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μ</m:t>
                    </m:r>
                  </m:oMath>
                </a14:m>
                <a:r>
                  <a:rPr lang="en-US" altLang="zh-CN" dirty="0"/>
                  <a:t> </a:t>
                </a:r>
                <a:r>
                  <a:rPr lang="zh-CN" altLang="en-US" dirty="0"/>
                  <a:t>为均值，</a:t>
                </a:r>
                <a14:m>
                  <m:oMath xmlns:m="http://schemas.openxmlformats.org/officeDocument/2006/math">
                    <m:r>
                      <a:rPr lang="zh-CN" altLang="en-US" i="1" smtClean="0">
                        <a:latin typeface="Cambria Math" panose="02040503050406030204" pitchFamily="18" charset="0"/>
                      </a:rPr>
                      <m:t>𝜎</m:t>
                    </m:r>
                  </m:oMath>
                </a14:m>
                <a:r>
                  <a:rPr lang="en-US" altLang="zh-CN" dirty="0"/>
                  <a:t> </a:t>
                </a:r>
                <a:r>
                  <a:rPr lang="zh-CN" altLang="en-US" dirty="0"/>
                  <a:t>是标准差，</a:t>
                </a:r>
              </a:p>
            </p:txBody>
          </p:sp>
        </mc:Choice>
        <mc:Fallback xmlns="">
          <p:sp>
            <p:nvSpPr>
              <p:cNvPr id="13" name="文本框 12">
                <a:extLst>
                  <a:ext uri="{FF2B5EF4-FFF2-40B4-BE49-F238E27FC236}">
                    <a16:creationId xmlns:a16="http://schemas.microsoft.com/office/drawing/2014/main" id="{852A736F-E798-40B0-AB01-474138041B57}"/>
                  </a:ext>
                </a:extLst>
              </p:cNvPr>
              <p:cNvSpPr txBox="1">
                <a:spLocks noRot="1" noChangeAspect="1" noMove="1" noResize="1" noEditPoints="1" noAdjustHandles="1" noChangeArrowheads="1" noChangeShapeType="1" noTextEdit="1"/>
              </p:cNvSpPr>
              <p:nvPr/>
            </p:nvSpPr>
            <p:spPr>
              <a:xfrm>
                <a:off x="6096000" y="2892996"/>
                <a:ext cx="3162748" cy="369332"/>
              </a:xfrm>
              <a:prstGeom prst="rect">
                <a:avLst/>
              </a:prstGeom>
              <a:blipFill>
                <a:blip r:embed="rId5"/>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B0336E8-CA68-4101-A499-8171BB667EBC}"/>
                  </a:ext>
                </a:extLst>
              </p:cNvPr>
              <p:cNvSpPr txBox="1"/>
              <p:nvPr/>
            </p:nvSpPr>
            <p:spPr>
              <a:xfrm>
                <a:off x="7975900" y="5185186"/>
                <a:ext cx="2904565" cy="668645"/>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d</m:t>
                        </m:r>
                      </m:e>
                      <m:sub>
                        <m:r>
                          <a:rPr lang="en-US" altLang="zh-CN" b="0" i="1" smtClean="0">
                            <a:latin typeface="Cambria Math" panose="02040503050406030204" pitchFamily="18" charset="0"/>
                          </a:rPr>
                          <m:t>𝑖𝑗</m:t>
                        </m:r>
                      </m:sub>
                    </m:sSub>
                  </m:oMath>
                </a14:m>
                <a:r>
                  <a:rPr lang="zh-CN" altLang="en-US" dirty="0"/>
                  <a:t>为距离，</a:t>
                </a:r>
                <a14:m>
                  <m:oMath xmlns:m="http://schemas.openxmlformats.org/officeDocument/2006/math">
                    <m:r>
                      <a:rPr lang="zh-CN" altLang="en-US" i="1">
                        <a:latin typeface="Cambria Math" panose="02040503050406030204" pitchFamily="18" charset="0"/>
                      </a:rPr>
                      <m:t>𝜎</m:t>
                    </m:r>
                  </m:oMath>
                </a14:m>
                <a:r>
                  <a:rPr lang="zh-CN" altLang="en-US" dirty="0"/>
                  <a:t> 和</a:t>
                </a:r>
                <a14:m>
                  <m:oMath xmlns:m="http://schemas.openxmlformats.org/officeDocument/2006/math">
                    <m:r>
                      <a:rPr lang="zh-CN" altLang="en-US" i="1" dirty="0" smtClean="0">
                        <a:latin typeface="Cambria Math" panose="02040503050406030204" pitchFamily="18" charset="0"/>
                      </a:rPr>
                      <m:t>𝜖</m:t>
                    </m:r>
                    <m:r>
                      <a:rPr lang="en-US" altLang="zh-CN" b="0" i="1" dirty="0" smtClean="0">
                        <a:latin typeface="Cambria Math" panose="02040503050406030204" pitchFamily="18" charset="0"/>
                      </a:rPr>
                      <m:t> </m:t>
                    </m:r>
                    <m:r>
                      <a:rPr lang="zh-CN" altLang="en-US" i="1" dirty="0">
                        <a:latin typeface="Cambria Math" panose="02040503050406030204" pitchFamily="18" charset="0"/>
                      </a:rPr>
                      <m:t>是</m:t>
                    </m:r>
                  </m:oMath>
                </a14:m>
                <a:r>
                  <a:rPr lang="zh-CN" altLang="en-US" dirty="0"/>
                  <a:t>控制</a:t>
                </a:r>
                <a:r>
                  <a:rPr lang="en-US" altLang="zh-CN" dirty="0"/>
                  <a:t>W</a:t>
                </a:r>
                <a:r>
                  <a:rPr lang="zh-CN" altLang="en-US" dirty="0"/>
                  <a:t>的分布和稀疏性的阈值。</a:t>
                </a:r>
              </a:p>
            </p:txBody>
          </p:sp>
        </mc:Choice>
        <mc:Fallback xmlns="">
          <p:sp>
            <p:nvSpPr>
              <p:cNvPr id="14" name="文本框 13">
                <a:extLst>
                  <a:ext uri="{FF2B5EF4-FFF2-40B4-BE49-F238E27FC236}">
                    <a16:creationId xmlns:a16="http://schemas.microsoft.com/office/drawing/2014/main" id="{3B0336E8-CA68-4101-A499-8171BB667EBC}"/>
                  </a:ext>
                </a:extLst>
              </p:cNvPr>
              <p:cNvSpPr txBox="1">
                <a:spLocks noRot="1" noChangeAspect="1" noMove="1" noResize="1" noEditPoints="1" noAdjustHandles="1" noChangeArrowheads="1" noChangeShapeType="1" noTextEdit="1"/>
              </p:cNvSpPr>
              <p:nvPr/>
            </p:nvSpPr>
            <p:spPr>
              <a:xfrm>
                <a:off x="7975900" y="5185186"/>
                <a:ext cx="2904565" cy="668645"/>
              </a:xfrm>
              <a:prstGeom prst="rect">
                <a:avLst/>
              </a:prstGeom>
              <a:blipFill>
                <a:blip r:embed="rId6"/>
                <a:stretch>
                  <a:fillRect l="-1677" t="-4587" r="-839" b="-146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0823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42A2E8-3531-42F2-8C5D-0171059B2FED}"/>
              </a:ext>
            </a:extLst>
          </p:cNvPr>
          <p:cNvSpPr>
            <a:spLocks noGrp="1"/>
          </p:cNvSpPr>
          <p:nvPr>
            <p:ph type="title"/>
          </p:nvPr>
        </p:nvSpPr>
        <p:spPr/>
        <p:txBody>
          <a:bodyPr/>
          <a:lstStyle/>
          <a:p>
            <a:r>
              <a:rPr lang="zh-CN" altLang="en-US" dirty="0"/>
              <a:t>数据的形象化表示</a:t>
            </a:r>
          </a:p>
        </p:txBody>
      </p:sp>
      <p:pic>
        <p:nvPicPr>
          <p:cNvPr id="4" name="内容占位符 3">
            <a:extLst>
              <a:ext uri="{FF2B5EF4-FFF2-40B4-BE49-F238E27FC236}">
                <a16:creationId xmlns:a16="http://schemas.microsoft.com/office/drawing/2014/main" id="{685C14E1-1DE5-449F-B307-8ECB87381A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0708" y="1960763"/>
            <a:ext cx="6835732" cy="3779848"/>
          </a:xfrm>
          <a:prstGeom prst="rect">
            <a:avLst/>
          </a:prstGeom>
        </p:spPr>
      </p:pic>
    </p:spTree>
    <p:extLst>
      <p:ext uri="{BB962C8B-B14F-4D97-AF65-F5344CB8AC3E}">
        <p14:creationId xmlns:p14="http://schemas.microsoft.com/office/powerpoint/2010/main" val="83804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B4CE9-4671-4B18-BB85-02C4ED28DBDF}"/>
              </a:ext>
            </a:extLst>
          </p:cNvPr>
          <p:cNvSpPr>
            <a:spLocks noGrp="1"/>
          </p:cNvSpPr>
          <p:nvPr>
            <p:ph type="title"/>
          </p:nvPr>
        </p:nvSpPr>
        <p:spPr/>
        <p:txBody>
          <a:bodyPr/>
          <a:lstStyle/>
          <a:p>
            <a:r>
              <a:rPr lang="zh-CN" altLang="en-US" dirty="0"/>
              <a:t>整体结构</a:t>
            </a:r>
          </a:p>
        </p:txBody>
      </p:sp>
      <p:pic>
        <p:nvPicPr>
          <p:cNvPr id="4" name="内容占位符 3">
            <a:extLst>
              <a:ext uri="{FF2B5EF4-FFF2-40B4-BE49-F238E27FC236}">
                <a16:creationId xmlns:a16="http://schemas.microsoft.com/office/drawing/2014/main" id="{54DF51F5-BF93-41FD-A482-7059BD77B2E5}"/>
              </a:ext>
            </a:extLst>
          </p:cNvPr>
          <p:cNvPicPr>
            <a:picLocks noGrp="1" noChangeAspect="1"/>
          </p:cNvPicPr>
          <p:nvPr>
            <p:ph idx="1"/>
          </p:nvPr>
        </p:nvPicPr>
        <p:blipFill>
          <a:blip r:embed="rId3"/>
          <a:stretch>
            <a:fillRect/>
          </a:stretch>
        </p:blipFill>
        <p:spPr>
          <a:xfrm>
            <a:off x="1933685" y="1690688"/>
            <a:ext cx="7479255" cy="4322072"/>
          </a:xfrm>
          <a:prstGeom prst="rect">
            <a:avLst/>
          </a:prstGeom>
        </p:spPr>
      </p:pic>
    </p:spTree>
    <p:extLst>
      <p:ext uri="{BB962C8B-B14F-4D97-AF65-F5344CB8AC3E}">
        <p14:creationId xmlns:p14="http://schemas.microsoft.com/office/powerpoint/2010/main" val="3146612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48DD0C-F27C-4154-8730-0F6ABCF9147B}"/>
              </a:ext>
            </a:extLst>
          </p:cNvPr>
          <p:cNvSpPr>
            <a:spLocks noGrp="1"/>
          </p:cNvSpPr>
          <p:nvPr>
            <p:ph type="title"/>
          </p:nvPr>
        </p:nvSpPr>
        <p:spPr/>
        <p:txBody>
          <a:bodyPr/>
          <a:lstStyle/>
          <a:p>
            <a:r>
              <a:rPr lang="zh-CN" altLang="en-US" dirty="0"/>
              <a:t>时间卷积</a:t>
            </a:r>
          </a:p>
        </p:txBody>
      </p:sp>
      <p:pic>
        <p:nvPicPr>
          <p:cNvPr id="4" name="内容占位符 3">
            <a:extLst>
              <a:ext uri="{FF2B5EF4-FFF2-40B4-BE49-F238E27FC236}">
                <a16:creationId xmlns:a16="http://schemas.microsoft.com/office/drawing/2014/main" id="{00C471AA-BFBC-4B7A-99CD-625C0C106D13}"/>
              </a:ext>
            </a:extLst>
          </p:cNvPr>
          <p:cNvPicPr>
            <a:picLocks noGrp="1" noChangeAspect="1"/>
          </p:cNvPicPr>
          <p:nvPr>
            <p:ph idx="1"/>
          </p:nvPr>
        </p:nvPicPr>
        <p:blipFill>
          <a:blip r:embed="rId3"/>
          <a:stretch>
            <a:fillRect/>
          </a:stretch>
        </p:blipFill>
        <p:spPr>
          <a:xfrm>
            <a:off x="838200" y="1690688"/>
            <a:ext cx="2786745" cy="4351338"/>
          </a:xfrm>
          <a:prstGeom prst="rect">
            <a:avLst/>
          </a:prstGeom>
        </p:spPr>
      </p:pic>
      <p:pic>
        <p:nvPicPr>
          <p:cNvPr id="7" name="图片 6">
            <a:extLst>
              <a:ext uri="{FF2B5EF4-FFF2-40B4-BE49-F238E27FC236}">
                <a16:creationId xmlns:a16="http://schemas.microsoft.com/office/drawing/2014/main" id="{36868ECA-F080-4981-9E0D-2F0FDAC801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5345" y="1927357"/>
            <a:ext cx="5852769" cy="3236314"/>
          </a:xfrm>
          <a:prstGeom prst="rect">
            <a:avLst/>
          </a:prstGeom>
        </p:spPr>
      </p:pic>
    </p:spTree>
    <p:extLst>
      <p:ext uri="{BB962C8B-B14F-4D97-AF65-F5344CB8AC3E}">
        <p14:creationId xmlns:p14="http://schemas.microsoft.com/office/powerpoint/2010/main" val="308518911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3463</TotalTime>
  <Words>2053</Words>
  <Application>Microsoft Office PowerPoint</Application>
  <PresentationFormat>宽屏</PresentationFormat>
  <Paragraphs>237</Paragraphs>
  <Slides>58</Slides>
  <Notes>15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58</vt:i4>
      </vt:variant>
    </vt:vector>
  </HeadingPairs>
  <TitlesOfParts>
    <vt:vector size="63" baseType="lpstr">
      <vt:lpstr>等线</vt:lpstr>
      <vt:lpstr>等线 Light</vt:lpstr>
      <vt:lpstr>Arial</vt:lpstr>
      <vt:lpstr>Cambria Math</vt:lpstr>
      <vt:lpstr>Office 主题​​</vt:lpstr>
      <vt:lpstr>Spatio-Temporal Graph Convolutional Networks: A Deep Learning Framework  for Traffic Forecasting</vt:lpstr>
      <vt:lpstr>应用</vt:lpstr>
      <vt:lpstr>问题定义：</vt:lpstr>
      <vt:lpstr>数据集</vt:lpstr>
      <vt:lpstr>数据集</vt:lpstr>
      <vt:lpstr>数据集-预处理</vt:lpstr>
      <vt:lpstr>数据的形象化表示</vt:lpstr>
      <vt:lpstr>整体结构</vt:lpstr>
      <vt:lpstr>时间卷积</vt:lpstr>
      <vt:lpstr>时间卷积</vt:lpstr>
      <vt:lpstr>谱图卷积</vt:lpstr>
      <vt:lpstr>谱分解</vt:lpstr>
      <vt:lpstr>图傅里叶变换</vt:lpstr>
      <vt:lpstr>图傅里叶逆变换</vt:lpstr>
      <vt:lpstr>推广到图卷积</vt:lpstr>
      <vt:lpstr>第一代</vt:lpstr>
      <vt:lpstr>第二代GCN</vt:lpstr>
      <vt:lpstr>第二代GCN</vt:lpstr>
      <vt:lpstr>第三代</vt:lpstr>
      <vt:lpstr>第三代</vt:lpstr>
      <vt:lpstr>第三代</vt:lpstr>
      <vt:lpstr>谱图卷积</vt:lpstr>
      <vt:lpstr>ST-Conv Blocks</vt:lpstr>
      <vt:lpstr>Output-layer</vt:lpstr>
      <vt:lpstr>回顾一下</vt:lpstr>
      <vt:lpstr>实验设置</vt:lpstr>
      <vt:lpstr>评价指标</vt:lpstr>
      <vt:lpstr>实验结果-BJER</vt:lpstr>
      <vt:lpstr>实验结果-PeMSD7</vt:lpstr>
      <vt:lpstr>PowerPoint 演示文稿</vt:lpstr>
      <vt:lpstr>问题：</vt:lpstr>
      <vt:lpstr>存在的问题</vt:lpstr>
      <vt:lpstr>PowerPoint 演示文稿</vt:lpstr>
      <vt:lpstr>拉普拉斯矩阵变化</vt:lpstr>
      <vt:lpstr>拉普拉斯矩阵变化</vt:lpstr>
      <vt:lpstr>PowerPoint 演示文稿</vt:lpstr>
      <vt:lpstr>Graph Convolutional Network</vt:lpstr>
      <vt:lpstr>为什么要GCN</vt:lpstr>
      <vt:lpstr>赋范空间</vt:lpstr>
      <vt:lpstr>Spatial domain</vt:lpstr>
      <vt:lpstr>拉普拉斯矩阵</vt:lpstr>
      <vt:lpstr>拉普拉斯矩阵</vt:lpstr>
      <vt:lpstr>为什么GCN要用拉普拉斯矩阵</vt:lpstr>
      <vt:lpstr>拉普拉斯矩阵的谱分解（特征分解）</vt:lpstr>
      <vt:lpstr>谱分解</vt:lpstr>
      <vt:lpstr>傅里叶变换</vt:lpstr>
      <vt:lpstr>傅里叶逆变换</vt:lpstr>
      <vt:lpstr>推广卷积</vt:lpstr>
      <vt:lpstr>PowerPoint 演示文稿</vt:lpstr>
      <vt:lpstr>PowerPoint 演示文稿</vt:lpstr>
      <vt:lpstr>GCN</vt:lpstr>
      <vt:lpstr>PowerPoint 演示文稿</vt:lpstr>
      <vt:lpstr>PowerPoint 演示文稿</vt:lpstr>
      <vt:lpstr>利用Chebyshev多项式作为卷积核</vt:lpstr>
      <vt:lpstr>PowerPoint 演示文稿</vt:lpstr>
      <vt:lpstr>参数共享</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交通预测baseline</dc:title>
  <dc:creator>zhang Arvin</dc:creator>
  <cp:lastModifiedBy>zhang Arvin</cp:lastModifiedBy>
  <cp:revision>342</cp:revision>
  <dcterms:created xsi:type="dcterms:W3CDTF">2020-03-06T03:23:03Z</dcterms:created>
  <dcterms:modified xsi:type="dcterms:W3CDTF">2020-03-21T03:40:02Z</dcterms:modified>
</cp:coreProperties>
</file>